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7" r:id="rId10"/>
    <p:sldId id="278" r:id="rId11"/>
    <p:sldId id="282" r:id="rId12"/>
    <p:sldId id="279" r:id="rId13"/>
    <p:sldId id="280" r:id="rId14"/>
    <p:sldId id="270" r:id="rId15"/>
    <p:sldId id="273" r:id="rId16"/>
    <p:sldId id="275" r:id="rId17"/>
    <p:sldId id="276" r:id="rId18"/>
    <p:sldId id="281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5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343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4915517" y="5260446"/>
            <a:ext cx="23508317" cy="5026554"/>
          </a:xfrm>
          <a:custGeom>
            <a:avLst/>
            <a:gdLst/>
            <a:ahLst/>
            <a:cxnLst/>
            <a:rect l="l" t="t" r="r" b="b"/>
            <a:pathLst>
              <a:path w="23508317" h="5026554">
                <a:moveTo>
                  <a:pt x="0" y="0"/>
                </a:moveTo>
                <a:lnTo>
                  <a:pt x="23508317" y="0"/>
                </a:lnTo>
                <a:lnTo>
                  <a:pt x="23508317" y="5026554"/>
                </a:lnTo>
                <a:lnTo>
                  <a:pt x="0" y="5026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505199" y="6967838"/>
            <a:ext cx="1116498" cy="1376061"/>
          </a:xfrm>
          <a:custGeom>
            <a:avLst/>
            <a:gdLst/>
            <a:ahLst/>
            <a:cxnLst/>
            <a:rect l="l" t="t" r="r" b="b"/>
            <a:pathLst>
              <a:path w="1116498" h="1376061">
                <a:moveTo>
                  <a:pt x="0" y="0"/>
                </a:moveTo>
                <a:lnTo>
                  <a:pt x="1116498" y="0"/>
                </a:lnTo>
                <a:lnTo>
                  <a:pt x="1116498" y="1376061"/>
                </a:lnTo>
                <a:lnTo>
                  <a:pt x="0" y="1376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99" r="-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056576" y="7315063"/>
            <a:ext cx="135169" cy="705988"/>
          </a:xfrm>
          <a:custGeom>
            <a:avLst/>
            <a:gdLst/>
            <a:ahLst/>
            <a:cxnLst/>
            <a:rect l="l" t="t" r="r" b="b"/>
            <a:pathLst>
              <a:path w="135169" h="705988">
                <a:moveTo>
                  <a:pt x="0" y="0"/>
                </a:moveTo>
                <a:lnTo>
                  <a:pt x="135170" y="0"/>
                </a:lnTo>
                <a:lnTo>
                  <a:pt x="135170" y="705989"/>
                </a:lnTo>
                <a:lnTo>
                  <a:pt x="0" y="7059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229" r="-22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303596" y="7498625"/>
            <a:ext cx="455987" cy="522426"/>
          </a:xfrm>
          <a:custGeom>
            <a:avLst/>
            <a:gdLst/>
            <a:ahLst/>
            <a:cxnLst/>
            <a:rect l="l" t="t" r="r" b="b"/>
            <a:pathLst>
              <a:path w="455987" h="522426">
                <a:moveTo>
                  <a:pt x="0" y="0"/>
                </a:moveTo>
                <a:lnTo>
                  <a:pt x="455986" y="0"/>
                </a:lnTo>
                <a:lnTo>
                  <a:pt x="455986" y="522427"/>
                </a:lnTo>
                <a:lnTo>
                  <a:pt x="0" y="5224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035" r="-10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842762" y="7498625"/>
            <a:ext cx="399894" cy="535664"/>
          </a:xfrm>
          <a:custGeom>
            <a:avLst/>
            <a:gdLst/>
            <a:ahLst/>
            <a:cxnLst/>
            <a:rect l="l" t="t" r="r" b="b"/>
            <a:pathLst>
              <a:path w="399894" h="535664">
                <a:moveTo>
                  <a:pt x="0" y="0"/>
                </a:moveTo>
                <a:lnTo>
                  <a:pt x="399894" y="0"/>
                </a:lnTo>
                <a:lnTo>
                  <a:pt x="399894" y="535664"/>
                </a:lnTo>
                <a:lnTo>
                  <a:pt x="0" y="5356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525" r="-5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321797" y="7511864"/>
            <a:ext cx="455987" cy="522426"/>
          </a:xfrm>
          <a:custGeom>
            <a:avLst/>
            <a:gdLst/>
            <a:ahLst/>
            <a:cxnLst/>
            <a:rect l="l" t="t" r="r" b="b"/>
            <a:pathLst>
              <a:path w="455987" h="522426">
                <a:moveTo>
                  <a:pt x="0" y="0"/>
                </a:moveTo>
                <a:lnTo>
                  <a:pt x="455987" y="0"/>
                </a:lnTo>
                <a:lnTo>
                  <a:pt x="455987" y="522427"/>
                </a:lnTo>
                <a:lnTo>
                  <a:pt x="0" y="5224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035" r="-10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904058" y="7502698"/>
            <a:ext cx="262567" cy="518354"/>
          </a:xfrm>
          <a:custGeom>
            <a:avLst/>
            <a:gdLst/>
            <a:ahLst/>
            <a:cxnLst/>
            <a:rect l="l" t="t" r="r" b="b"/>
            <a:pathLst>
              <a:path w="262567" h="518354">
                <a:moveTo>
                  <a:pt x="0" y="0"/>
                </a:moveTo>
                <a:lnTo>
                  <a:pt x="262567" y="0"/>
                </a:lnTo>
                <a:lnTo>
                  <a:pt x="262567" y="518354"/>
                </a:lnTo>
                <a:lnTo>
                  <a:pt x="0" y="5183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046" r="-20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246793" y="7277637"/>
            <a:ext cx="108233" cy="743414"/>
          </a:xfrm>
          <a:custGeom>
            <a:avLst/>
            <a:gdLst/>
            <a:ahLst/>
            <a:cxnLst/>
            <a:rect l="l" t="t" r="r" b="b"/>
            <a:pathLst>
              <a:path w="108233" h="743414">
                <a:moveTo>
                  <a:pt x="0" y="0"/>
                </a:moveTo>
                <a:lnTo>
                  <a:pt x="108233" y="0"/>
                </a:lnTo>
                <a:lnTo>
                  <a:pt x="108233" y="743415"/>
                </a:lnTo>
                <a:lnTo>
                  <a:pt x="0" y="7434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2167" r="-21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466755" y="7315063"/>
            <a:ext cx="135171" cy="705988"/>
          </a:xfrm>
          <a:custGeom>
            <a:avLst/>
            <a:gdLst/>
            <a:ahLst/>
            <a:cxnLst/>
            <a:rect l="l" t="t" r="r" b="b"/>
            <a:pathLst>
              <a:path w="135171" h="705988">
                <a:moveTo>
                  <a:pt x="0" y="0"/>
                </a:moveTo>
                <a:lnTo>
                  <a:pt x="135171" y="0"/>
                </a:lnTo>
                <a:lnTo>
                  <a:pt x="135171" y="705989"/>
                </a:lnTo>
                <a:lnTo>
                  <a:pt x="0" y="7059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229" r="-22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713777" y="7498625"/>
            <a:ext cx="455987" cy="522426"/>
          </a:xfrm>
          <a:custGeom>
            <a:avLst/>
            <a:gdLst/>
            <a:ahLst/>
            <a:cxnLst/>
            <a:rect l="l" t="t" r="r" b="b"/>
            <a:pathLst>
              <a:path w="455987" h="522426">
                <a:moveTo>
                  <a:pt x="0" y="0"/>
                </a:moveTo>
                <a:lnTo>
                  <a:pt x="455986" y="0"/>
                </a:lnTo>
                <a:lnTo>
                  <a:pt x="455986" y="522427"/>
                </a:lnTo>
                <a:lnTo>
                  <a:pt x="0" y="5224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1035" r="-10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286012" y="7308190"/>
            <a:ext cx="442958" cy="712862"/>
          </a:xfrm>
          <a:custGeom>
            <a:avLst/>
            <a:gdLst/>
            <a:ahLst/>
            <a:cxnLst/>
            <a:rect l="l" t="t" r="r" b="b"/>
            <a:pathLst>
              <a:path w="442958" h="712862">
                <a:moveTo>
                  <a:pt x="0" y="0"/>
                </a:moveTo>
                <a:lnTo>
                  <a:pt x="442958" y="0"/>
                </a:lnTo>
                <a:lnTo>
                  <a:pt x="442958" y="712862"/>
                </a:lnTo>
                <a:lnTo>
                  <a:pt x="0" y="7128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1498" r="-149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9578754" y="1866900"/>
            <a:ext cx="8728260" cy="8013887"/>
            <a:chOff x="0" y="0"/>
            <a:chExt cx="11637680" cy="1068518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637645" cy="10685145"/>
            </a:xfrm>
            <a:custGeom>
              <a:avLst/>
              <a:gdLst/>
              <a:ahLst/>
              <a:cxnLst/>
              <a:rect l="l" t="t" r="r" b="b"/>
              <a:pathLst>
                <a:path w="11637645" h="10685145">
                  <a:moveTo>
                    <a:pt x="0" y="0"/>
                  </a:moveTo>
                  <a:lnTo>
                    <a:pt x="11637645" y="0"/>
                  </a:lnTo>
                  <a:lnTo>
                    <a:pt x="11637645" y="10685145"/>
                  </a:lnTo>
                  <a:lnTo>
                    <a:pt x="0" y="10685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1668" b="-166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924358" y="6967838"/>
            <a:ext cx="1100849" cy="1376061"/>
            <a:chOff x="0" y="0"/>
            <a:chExt cx="1467799" cy="183474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67739" cy="1834769"/>
            </a:xfrm>
            <a:custGeom>
              <a:avLst/>
              <a:gdLst/>
              <a:ahLst/>
              <a:cxnLst/>
              <a:rect l="l" t="t" r="r" b="b"/>
              <a:pathLst>
                <a:path w="1467739" h="1834769">
                  <a:moveTo>
                    <a:pt x="0" y="0"/>
                  </a:moveTo>
                  <a:lnTo>
                    <a:pt x="1467739" y="0"/>
                  </a:lnTo>
                  <a:lnTo>
                    <a:pt x="1467739" y="1834769"/>
                  </a:lnTo>
                  <a:lnTo>
                    <a:pt x="0" y="1834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50" r="-54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924358" y="1714258"/>
            <a:ext cx="16498830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8800" b="1" spc="-139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INSURLINK CARE</a:t>
            </a:r>
          </a:p>
          <a:p>
            <a:pPr algn="l">
              <a:lnSpc>
                <a:spcPts val="6480"/>
              </a:lnSpc>
            </a:pPr>
            <a:r>
              <a:rPr lang="en-US" sz="5400" b="1" spc="-139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CHƯƠNG TRÌNH BẢO HIỂM </a:t>
            </a:r>
          </a:p>
          <a:p>
            <a:pPr algn="l">
              <a:lnSpc>
                <a:spcPts val="6480"/>
              </a:lnSpc>
            </a:pPr>
            <a:r>
              <a:rPr lang="en-US" sz="5400" b="1" spc="-139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TRỢ CẤP NẰM VIỆN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24358" y="6155591"/>
            <a:ext cx="12266794" cy="45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50"/>
              </a:lnSpc>
            </a:pPr>
            <a:r>
              <a:rPr lang="en-US" sz="3000" i="1" spc="-6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Arimo Italics"/>
                <a:cs typeface="Arimo Italics"/>
                <a:sym typeface="Arimo Italics"/>
              </a:rPr>
              <a:t>Sản phẩm hợp tác bởi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4852" y="1790700"/>
            <a:ext cx="13623597" cy="2136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6F66FD"/>
                </a:solidFill>
              </a:rPr>
              <a:t>Câu</a:t>
            </a:r>
            <a:r>
              <a:rPr lang="en-US" sz="3200" b="1" dirty="0">
                <a:solidFill>
                  <a:srgbClr val="6F66FD"/>
                </a:solidFill>
              </a:rPr>
              <a:t> </a:t>
            </a:r>
            <a:r>
              <a:rPr lang="en-US" sz="3200" b="1" dirty="0" err="1">
                <a:solidFill>
                  <a:srgbClr val="6F66FD"/>
                </a:solidFill>
              </a:rPr>
              <a:t>số</a:t>
            </a:r>
            <a:r>
              <a:rPr lang="en-US" sz="3200" b="1" dirty="0">
                <a:solidFill>
                  <a:srgbClr val="6F66FD"/>
                </a:solidFill>
              </a:rPr>
              <a:t> 1: KHÁCH HÀNG</a:t>
            </a:r>
            <a:r>
              <a:rPr lang="cs-CZ" sz="2400" dirty="0">
                <a:solidFill>
                  <a:srgbClr val="6F66FD"/>
                </a:solidFill>
              </a:rPr>
              <a:t> </a:t>
            </a:r>
            <a:r>
              <a:rPr lang="en-US" sz="3200" dirty="0" err="1">
                <a:solidFill>
                  <a:srgbClr val="6F66FD"/>
                </a:solidFill>
              </a:rPr>
              <a:t>có</a:t>
            </a:r>
            <a:r>
              <a:rPr lang="en-US" sz="3200" dirty="0">
                <a:solidFill>
                  <a:srgbClr val="6F66FD"/>
                </a:solidFill>
              </a:rPr>
              <a:t> </a:t>
            </a:r>
            <a:r>
              <a:rPr lang="cs-CZ" sz="3200" dirty="0">
                <a:solidFill>
                  <a:srgbClr val="6F66FD"/>
                </a:solidFill>
              </a:rPr>
              <a:t>đang theo dõi hoặc điều trị thương tật, bệnh hoặc có triệu chứng sức khỏe không ổn định hoăc cần phải điều trị bệnh viện trong vòng 12 tháng tới </a:t>
            </a:r>
            <a:endParaRPr lang="vi-VN" sz="3200" dirty="0">
              <a:solidFill>
                <a:srgbClr val="6F66FD"/>
              </a:solidFill>
            </a:endParaRPr>
          </a:p>
        </p:txBody>
      </p:sp>
      <p:sp>
        <p:nvSpPr>
          <p:cNvPr id="4" name="AutoShape 4"/>
          <p:cNvSpPr/>
          <p:nvPr/>
        </p:nvSpPr>
        <p:spPr>
          <a:xfrm rot="-984980" flipV="1">
            <a:off x="362443" y="3247853"/>
            <a:ext cx="4975380" cy="387858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795314" y="12700"/>
            <a:ext cx="10553135" cy="1391780"/>
            <a:chOff x="0" y="0"/>
            <a:chExt cx="2779426" cy="366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9426" cy="366559"/>
            </a:xfrm>
            <a:custGeom>
              <a:avLst/>
              <a:gdLst/>
              <a:ahLst/>
              <a:cxnLst/>
              <a:rect l="l" t="t" r="r" b="b"/>
              <a:pathLst>
                <a:path w="2779426" h="366559">
                  <a:moveTo>
                    <a:pt x="22008" y="0"/>
                  </a:moveTo>
                  <a:lnTo>
                    <a:pt x="2757418" y="0"/>
                  </a:lnTo>
                  <a:cubicBezTo>
                    <a:pt x="2763255" y="0"/>
                    <a:pt x="2768853" y="2319"/>
                    <a:pt x="2772980" y="6446"/>
                  </a:cubicBezTo>
                  <a:cubicBezTo>
                    <a:pt x="2777108" y="10573"/>
                    <a:pt x="2779426" y="16171"/>
                    <a:pt x="2779426" y="22008"/>
                  </a:cubicBezTo>
                  <a:lnTo>
                    <a:pt x="2779426" y="344551"/>
                  </a:lnTo>
                  <a:cubicBezTo>
                    <a:pt x="2779426" y="356706"/>
                    <a:pt x="2769573" y="366559"/>
                    <a:pt x="2757418" y="366559"/>
                  </a:cubicBezTo>
                  <a:lnTo>
                    <a:pt x="22008" y="366559"/>
                  </a:lnTo>
                  <a:cubicBezTo>
                    <a:pt x="9853" y="366559"/>
                    <a:pt x="0" y="356706"/>
                    <a:pt x="0" y="344551"/>
                  </a:cubicBezTo>
                  <a:lnTo>
                    <a:pt x="0" y="22008"/>
                  </a:lnTo>
                  <a:cubicBezTo>
                    <a:pt x="0" y="9853"/>
                    <a:pt x="9853" y="0"/>
                    <a:pt x="220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79426" cy="414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99087" y="356162"/>
            <a:ext cx="10449362" cy="5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TỰ THẨM ĐỊNH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71C65-60FA-F65B-B1CD-81AE02CDB5E7}"/>
              </a:ext>
            </a:extLst>
          </p:cNvPr>
          <p:cNvSpPr txBox="1"/>
          <p:nvPr/>
        </p:nvSpPr>
        <p:spPr>
          <a:xfrm>
            <a:off x="724852" y="4305531"/>
            <a:ext cx="11506200" cy="745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Câu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trả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lời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là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CÓ -&gt; KHÔNG NHẬN BẢO HIỂM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0AED1-D21A-671C-0164-CC601EED756D}"/>
              </a:ext>
            </a:extLst>
          </p:cNvPr>
          <p:cNvGrpSpPr/>
          <p:nvPr/>
        </p:nvGrpSpPr>
        <p:grpSpPr>
          <a:xfrm>
            <a:off x="15240000" y="1807624"/>
            <a:ext cx="2715150" cy="1490152"/>
            <a:chOff x="15240000" y="1807624"/>
            <a:chExt cx="2715150" cy="14901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A7BA83-9EA9-85A9-9A33-A09B7120C29B}"/>
                </a:ext>
              </a:extLst>
            </p:cNvPr>
            <p:cNvSpPr txBox="1"/>
            <p:nvPr/>
          </p:nvSpPr>
          <p:spPr>
            <a:xfrm>
              <a:off x="15240000" y="1807624"/>
              <a:ext cx="2715150" cy="1490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6F66FD"/>
                  </a:solidFill>
                </a:rPr>
                <a:t>CÓ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6F66FD"/>
                  </a:solidFill>
                </a:rPr>
                <a:t>KHÔNG</a:t>
              </a:r>
              <a:endParaRPr lang="vi-VN" sz="3200" dirty="0">
                <a:solidFill>
                  <a:srgbClr val="6F66F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AB146C-2663-74B9-2893-1487DC20A47A}"/>
                </a:ext>
              </a:extLst>
            </p:cNvPr>
            <p:cNvSpPr/>
            <p:nvPr/>
          </p:nvSpPr>
          <p:spPr>
            <a:xfrm>
              <a:off x="17373600" y="2095500"/>
              <a:ext cx="457200" cy="381000"/>
            </a:xfrm>
            <a:prstGeom prst="rect">
              <a:avLst/>
            </a:prstGeom>
            <a:noFill/>
            <a:ln>
              <a:solidFill>
                <a:srgbClr val="6F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7302F3-D1F8-D979-6A8A-4DEDD33BCE9D}"/>
                </a:ext>
              </a:extLst>
            </p:cNvPr>
            <p:cNvSpPr/>
            <p:nvPr/>
          </p:nvSpPr>
          <p:spPr>
            <a:xfrm>
              <a:off x="17387363" y="2764376"/>
              <a:ext cx="457200" cy="381000"/>
            </a:xfrm>
            <a:prstGeom prst="rect">
              <a:avLst/>
            </a:prstGeom>
            <a:noFill/>
            <a:ln>
              <a:solidFill>
                <a:srgbClr val="6F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2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4852" y="1790700"/>
            <a:ext cx="13623597" cy="2332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6F66FD"/>
                </a:solidFill>
              </a:rPr>
              <a:t>Câu 2: ĐÃ TỪNG HOẶC ĐƯỢC CHUẨN ĐOÁN: </a:t>
            </a:r>
            <a:r>
              <a:rPr lang="vi-VN" sz="2400" dirty="0">
                <a:solidFill>
                  <a:srgbClr val="6F66FD"/>
                </a:solidFill>
              </a:rPr>
              <a:t>Viêm hệ thần kinh trung ương (não); </a:t>
            </a:r>
            <a:r>
              <a:rPr lang="vi-VN" sz="2400" dirty="0" err="1">
                <a:solidFill>
                  <a:srgbClr val="6F66FD"/>
                </a:solidFill>
              </a:rPr>
              <a:t>Parkinson</a:t>
            </a:r>
            <a:r>
              <a:rPr lang="vi-VN" sz="2400" dirty="0">
                <a:solidFill>
                  <a:srgbClr val="6F66FD"/>
                </a:solidFill>
              </a:rPr>
              <a:t>, </a:t>
            </a:r>
            <a:r>
              <a:rPr lang="vi-VN" sz="2400" dirty="0" err="1">
                <a:solidFill>
                  <a:srgbClr val="6F66FD"/>
                </a:solidFill>
              </a:rPr>
              <a:t>Alzheimer</a:t>
            </a:r>
            <a:r>
              <a:rPr lang="vi-VN" sz="2400" dirty="0">
                <a:solidFill>
                  <a:srgbClr val="6F66FD"/>
                </a:solidFill>
              </a:rPr>
              <a:t>; Thoái hóa khác của hệ thần kinh; Mất trí nhớ, hôn mê, bại não, liệt; Bỏng nặng từ độ III trở lên; Hội chứng </a:t>
            </a:r>
            <a:r>
              <a:rPr lang="vi-VN" sz="2400" dirty="0" err="1">
                <a:solidFill>
                  <a:srgbClr val="6F66FD"/>
                </a:solidFill>
              </a:rPr>
              <a:t>Apallic</a:t>
            </a:r>
            <a:r>
              <a:rPr lang="vi-VN" sz="2400" dirty="0">
                <a:solidFill>
                  <a:srgbClr val="6F66FD"/>
                </a:solidFill>
              </a:rPr>
              <a:t>; Suy đa tạng</a:t>
            </a:r>
            <a:r>
              <a:rPr lang="en-US" sz="2400" dirty="0">
                <a:solidFill>
                  <a:srgbClr val="6F66FD"/>
                </a:solidFill>
                <a:latin typeface="SVN-Gilroy" panose="00000500000000000000" pitchFamily="50" charset="0"/>
              </a:rPr>
              <a:t>…….</a:t>
            </a:r>
          </a:p>
          <a:p>
            <a:pPr algn="just">
              <a:lnSpc>
                <a:spcPct val="150000"/>
              </a:lnSpc>
            </a:pP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(Chi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tiết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bệnh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xem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câu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2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của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giấy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yêu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cầu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bảo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hiểm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)</a:t>
            </a:r>
            <a:endParaRPr lang="vi-VN" sz="2400" i="1" dirty="0">
              <a:solidFill>
                <a:srgbClr val="6F66FD"/>
              </a:solidFill>
            </a:endParaRPr>
          </a:p>
        </p:txBody>
      </p:sp>
      <p:sp>
        <p:nvSpPr>
          <p:cNvPr id="4" name="AutoShape 4"/>
          <p:cNvSpPr/>
          <p:nvPr/>
        </p:nvSpPr>
        <p:spPr>
          <a:xfrm rot="-984980" flipV="1">
            <a:off x="362443" y="3247853"/>
            <a:ext cx="4975380" cy="387858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795314" y="12700"/>
            <a:ext cx="10553135" cy="1391780"/>
            <a:chOff x="0" y="0"/>
            <a:chExt cx="2779426" cy="366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9426" cy="366559"/>
            </a:xfrm>
            <a:custGeom>
              <a:avLst/>
              <a:gdLst/>
              <a:ahLst/>
              <a:cxnLst/>
              <a:rect l="l" t="t" r="r" b="b"/>
              <a:pathLst>
                <a:path w="2779426" h="366559">
                  <a:moveTo>
                    <a:pt x="22008" y="0"/>
                  </a:moveTo>
                  <a:lnTo>
                    <a:pt x="2757418" y="0"/>
                  </a:lnTo>
                  <a:cubicBezTo>
                    <a:pt x="2763255" y="0"/>
                    <a:pt x="2768853" y="2319"/>
                    <a:pt x="2772980" y="6446"/>
                  </a:cubicBezTo>
                  <a:cubicBezTo>
                    <a:pt x="2777108" y="10573"/>
                    <a:pt x="2779426" y="16171"/>
                    <a:pt x="2779426" y="22008"/>
                  </a:cubicBezTo>
                  <a:lnTo>
                    <a:pt x="2779426" y="344551"/>
                  </a:lnTo>
                  <a:cubicBezTo>
                    <a:pt x="2779426" y="356706"/>
                    <a:pt x="2769573" y="366559"/>
                    <a:pt x="2757418" y="366559"/>
                  </a:cubicBezTo>
                  <a:lnTo>
                    <a:pt x="22008" y="366559"/>
                  </a:lnTo>
                  <a:cubicBezTo>
                    <a:pt x="9853" y="366559"/>
                    <a:pt x="0" y="356706"/>
                    <a:pt x="0" y="344551"/>
                  </a:cubicBezTo>
                  <a:lnTo>
                    <a:pt x="0" y="22008"/>
                  </a:lnTo>
                  <a:cubicBezTo>
                    <a:pt x="0" y="9853"/>
                    <a:pt x="9853" y="0"/>
                    <a:pt x="220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79426" cy="414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99087" y="356162"/>
            <a:ext cx="10449362" cy="5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TỰ THẨM ĐỊNH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71C65-60FA-F65B-B1CD-81AE02CDB5E7}"/>
              </a:ext>
            </a:extLst>
          </p:cNvPr>
          <p:cNvSpPr txBox="1"/>
          <p:nvPr/>
        </p:nvSpPr>
        <p:spPr>
          <a:xfrm>
            <a:off x="719818" y="4889844"/>
            <a:ext cx="11506200" cy="745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CÂU TRẢ LỜI LÀ CÓ - KHÔNG NHẬN BẢO HIỂM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C0D02-9A7A-A0DB-8221-1EFC8B78CD9A}"/>
              </a:ext>
            </a:extLst>
          </p:cNvPr>
          <p:cNvSpPr txBox="1"/>
          <p:nvPr/>
        </p:nvSpPr>
        <p:spPr>
          <a:xfrm>
            <a:off x="15240000" y="1807624"/>
            <a:ext cx="2715150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F66FD"/>
                </a:solidFill>
              </a:rPr>
              <a:t>CÓ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F66FD"/>
                </a:solidFill>
              </a:rPr>
              <a:t>KHÔNG</a:t>
            </a:r>
            <a:endParaRPr lang="vi-VN" sz="3200" dirty="0">
              <a:solidFill>
                <a:srgbClr val="6F66FD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217D6-0CBB-5A80-5687-5EDC7FE45E42}"/>
              </a:ext>
            </a:extLst>
          </p:cNvPr>
          <p:cNvSpPr/>
          <p:nvPr/>
        </p:nvSpPr>
        <p:spPr>
          <a:xfrm>
            <a:off x="17373600" y="2095500"/>
            <a:ext cx="457200" cy="381000"/>
          </a:xfrm>
          <a:prstGeom prst="rect">
            <a:avLst/>
          </a:prstGeom>
          <a:noFill/>
          <a:ln>
            <a:solidFill>
              <a:srgbClr val="6F66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525CA-4123-5B76-5860-DD6F2AB47B34}"/>
              </a:ext>
            </a:extLst>
          </p:cNvPr>
          <p:cNvSpPr/>
          <p:nvPr/>
        </p:nvSpPr>
        <p:spPr>
          <a:xfrm>
            <a:off x="17387363" y="2764376"/>
            <a:ext cx="457200" cy="381000"/>
          </a:xfrm>
          <a:prstGeom prst="rect">
            <a:avLst/>
          </a:prstGeom>
          <a:noFill/>
          <a:ln>
            <a:solidFill>
              <a:srgbClr val="6F66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313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4852" y="1790700"/>
            <a:ext cx="13623597" cy="2332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6F66FD"/>
                </a:solidFill>
              </a:rPr>
              <a:t>Câu 3: TRONG 3 NĂM QUA</a:t>
            </a:r>
            <a:r>
              <a:rPr lang="vi-VN" sz="2400" dirty="0">
                <a:solidFill>
                  <a:srgbClr val="6F66FD"/>
                </a:solidFill>
              </a:rPr>
              <a:t>: Bỏng dưới độ III; Tim; Tăng áp lực động mạch vành vô căn; Viêm gan (A, B, C); Tiểu đường chỉ số từ 8-10m </a:t>
            </a:r>
            <a:r>
              <a:rPr lang="vi-VN" sz="2400" dirty="0" err="1">
                <a:solidFill>
                  <a:srgbClr val="6F66FD"/>
                </a:solidFill>
              </a:rPr>
              <a:t>mol</a:t>
            </a:r>
            <a:r>
              <a:rPr lang="vi-VN" sz="2400" dirty="0">
                <a:solidFill>
                  <a:srgbClr val="6F66FD"/>
                </a:solidFill>
              </a:rPr>
              <a:t>/l; Tiểu đường ở những người trên 50 tuổi;…..</a:t>
            </a:r>
          </a:p>
          <a:p>
            <a:pPr algn="just">
              <a:lnSpc>
                <a:spcPct val="150000"/>
              </a:lnSpc>
            </a:pP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(Chi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tiết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bệnh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xem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câu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3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của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giấy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yêu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cầu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bảo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hiểm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)</a:t>
            </a:r>
            <a:endParaRPr lang="vi-VN" sz="2400" i="1" dirty="0">
              <a:solidFill>
                <a:srgbClr val="6F66FD"/>
              </a:solidFill>
            </a:endParaRPr>
          </a:p>
          <a:p>
            <a:pPr algn="just">
              <a:lnSpc>
                <a:spcPct val="150000"/>
              </a:lnSpc>
            </a:pPr>
            <a:endParaRPr lang="vi-VN" sz="2400" dirty="0">
              <a:solidFill>
                <a:srgbClr val="6F66FD"/>
              </a:solidFill>
            </a:endParaRPr>
          </a:p>
        </p:txBody>
      </p:sp>
      <p:sp>
        <p:nvSpPr>
          <p:cNvPr id="4" name="AutoShape 4"/>
          <p:cNvSpPr/>
          <p:nvPr/>
        </p:nvSpPr>
        <p:spPr>
          <a:xfrm rot="-984980" flipV="1">
            <a:off x="362443" y="3247853"/>
            <a:ext cx="4975380" cy="387858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795314" y="12700"/>
            <a:ext cx="10553135" cy="1391780"/>
            <a:chOff x="0" y="0"/>
            <a:chExt cx="2779426" cy="366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9426" cy="366559"/>
            </a:xfrm>
            <a:custGeom>
              <a:avLst/>
              <a:gdLst/>
              <a:ahLst/>
              <a:cxnLst/>
              <a:rect l="l" t="t" r="r" b="b"/>
              <a:pathLst>
                <a:path w="2779426" h="366559">
                  <a:moveTo>
                    <a:pt x="22008" y="0"/>
                  </a:moveTo>
                  <a:lnTo>
                    <a:pt x="2757418" y="0"/>
                  </a:lnTo>
                  <a:cubicBezTo>
                    <a:pt x="2763255" y="0"/>
                    <a:pt x="2768853" y="2319"/>
                    <a:pt x="2772980" y="6446"/>
                  </a:cubicBezTo>
                  <a:cubicBezTo>
                    <a:pt x="2777108" y="10573"/>
                    <a:pt x="2779426" y="16171"/>
                    <a:pt x="2779426" y="22008"/>
                  </a:cubicBezTo>
                  <a:lnTo>
                    <a:pt x="2779426" y="344551"/>
                  </a:lnTo>
                  <a:cubicBezTo>
                    <a:pt x="2779426" y="356706"/>
                    <a:pt x="2769573" y="366559"/>
                    <a:pt x="2757418" y="366559"/>
                  </a:cubicBezTo>
                  <a:lnTo>
                    <a:pt x="22008" y="366559"/>
                  </a:lnTo>
                  <a:cubicBezTo>
                    <a:pt x="9853" y="366559"/>
                    <a:pt x="0" y="356706"/>
                    <a:pt x="0" y="344551"/>
                  </a:cubicBezTo>
                  <a:lnTo>
                    <a:pt x="0" y="22008"/>
                  </a:lnTo>
                  <a:cubicBezTo>
                    <a:pt x="0" y="9853"/>
                    <a:pt x="9853" y="0"/>
                    <a:pt x="220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79426" cy="414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99087" y="356162"/>
            <a:ext cx="10449362" cy="5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TỰ THẨM ĐỊNH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71C65-60FA-F65B-B1CD-81AE02CDB5E7}"/>
              </a:ext>
            </a:extLst>
          </p:cNvPr>
          <p:cNvSpPr txBox="1"/>
          <p:nvPr/>
        </p:nvSpPr>
        <p:spPr>
          <a:xfrm>
            <a:off x="724852" y="4543745"/>
            <a:ext cx="13623597" cy="1576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Câu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trả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lời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là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CÓ: NHẬN BẢO HIỂM 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nhưng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LOẠI TRỪ VĨNH VIỄN RIÊNG BỆNH VÀ/HOẶC CÁC BIẾN CHỨNG/HẬU QUẢ LIÊN QUAN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DD279-56E8-2E0D-8636-80F7B2796946}"/>
              </a:ext>
            </a:extLst>
          </p:cNvPr>
          <p:cNvSpPr txBox="1"/>
          <p:nvPr/>
        </p:nvSpPr>
        <p:spPr>
          <a:xfrm>
            <a:off x="15240000" y="1807624"/>
            <a:ext cx="2715150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F66FD"/>
                </a:solidFill>
              </a:rPr>
              <a:t>CÓ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F66FD"/>
                </a:solidFill>
              </a:rPr>
              <a:t>KHÔNG</a:t>
            </a:r>
            <a:endParaRPr lang="vi-VN" sz="3200" dirty="0">
              <a:solidFill>
                <a:srgbClr val="6F66F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50AD5-633A-4A43-70BE-C66F7BF0E8F3}"/>
              </a:ext>
            </a:extLst>
          </p:cNvPr>
          <p:cNvSpPr/>
          <p:nvPr/>
        </p:nvSpPr>
        <p:spPr>
          <a:xfrm>
            <a:off x="17373600" y="2095500"/>
            <a:ext cx="457200" cy="381000"/>
          </a:xfrm>
          <a:prstGeom prst="rect">
            <a:avLst/>
          </a:prstGeom>
          <a:noFill/>
          <a:ln>
            <a:solidFill>
              <a:srgbClr val="6F66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77F11-ADB8-49DD-81E2-8BC2542E90CE}"/>
              </a:ext>
            </a:extLst>
          </p:cNvPr>
          <p:cNvSpPr/>
          <p:nvPr/>
        </p:nvSpPr>
        <p:spPr>
          <a:xfrm>
            <a:off x="17387363" y="2764376"/>
            <a:ext cx="457200" cy="381000"/>
          </a:xfrm>
          <a:prstGeom prst="rect">
            <a:avLst/>
          </a:prstGeom>
          <a:noFill/>
          <a:ln>
            <a:solidFill>
              <a:srgbClr val="6F66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64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4852" y="1790700"/>
            <a:ext cx="13623597" cy="2886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6F66FD"/>
                </a:solidFill>
              </a:rPr>
              <a:t>Câu 4: TRONG 3 NĂM QUA</a:t>
            </a:r>
            <a:r>
              <a:rPr lang="vi-VN" sz="2400" dirty="0">
                <a:solidFill>
                  <a:srgbClr val="6F66FD"/>
                </a:solidFill>
              </a:rPr>
              <a:t>: Viêm xoang; Viêm </a:t>
            </a:r>
            <a:r>
              <a:rPr lang="vi-VN" sz="2400" dirty="0" err="1">
                <a:solidFill>
                  <a:srgbClr val="6F66FD"/>
                </a:solidFill>
              </a:rPr>
              <a:t>amidan</a:t>
            </a:r>
            <a:r>
              <a:rPr lang="vi-VN" sz="2400" dirty="0">
                <a:solidFill>
                  <a:srgbClr val="6F66FD"/>
                </a:solidFill>
              </a:rPr>
              <a:t> mãn tính, viêm VA mãn tính, viêm phế quản mãn tính, viêm mũi họng mãn tính; Huyết áp; Thấp khớp cấp; Viêm dạ dày; Mật, tụy, dạ dày; Sỏi thận, sỏi đường tiết niệu; Viêm đường tiết niệu, viêm bàng quang; …..</a:t>
            </a:r>
          </a:p>
          <a:p>
            <a:pPr algn="just">
              <a:lnSpc>
                <a:spcPct val="150000"/>
              </a:lnSpc>
            </a:pP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(Chi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tiết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bệnh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xem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câu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4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của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giấy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yêu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cầu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bảo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 </a:t>
            </a:r>
            <a:r>
              <a:rPr lang="en-US" sz="2400" i="1" dirty="0" err="1">
                <a:solidFill>
                  <a:srgbClr val="6F66FD"/>
                </a:solidFill>
                <a:latin typeface="SVN-Gilroy" panose="00000500000000000000" pitchFamily="50" charset="0"/>
              </a:rPr>
              <a:t>hiểm</a:t>
            </a:r>
            <a:r>
              <a:rPr lang="en-US" sz="2400" i="1" dirty="0">
                <a:solidFill>
                  <a:srgbClr val="6F66FD"/>
                </a:solidFill>
                <a:latin typeface="SVN-Gilroy" panose="00000500000000000000" pitchFamily="50" charset="0"/>
              </a:rPr>
              <a:t>)</a:t>
            </a:r>
            <a:endParaRPr lang="vi-VN" sz="2400" i="1" dirty="0">
              <a:solidFill>
                <a:srgbClr val="6F66FD"/>
              </a:solidFill>
            </a:endParaRPr>
          </a:p>
          <a:p>
            <a:pPr algn="just">
              <a:lnSpc>
                <a:spcPct val="150000"/>
              </a:lnSpc>
            </a:pPr>
            <a:endParaRPr lang="vi-VN" sz="2400" dirty="0">
              <a:solidFill>
                <a:srgbClr val="6F66FD"/>
              </a:solidFill>
            </a:endParaRPr>
          </a:p>
        </p:txBody>
      </p:sp>
      <p:sp>
        <p:nvSpPr>
          <p:cNvPr id="4" name="AutoShape 4"/>
          <p:cNvSpPr/>
          <p:nvPr/>
        </p:nvSpPr>
        <p:spPr>
          <a:xfrm rot="-984980" flipV="1">
            <a:off x="362443" y="3247853"/>
            <a:ext cx="4975380" cy="387858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795314" y="12700"/>
            <a:ext cx="10553135" cy="1391780"/>
            <a:chOff x="0" y="0"/>
            <a:chExt cx="2779426" cy="366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9426" cy="366559"/>
            </a:xfrm>
            <a:custGeom>
              <a:avLst/>
              <a:gdLst/>
              <a:ahLst/>
              <a:cxnLst/>
              <a:rect l="l" t="t" r="r" b="b"/>
              <a:pathLst>
                <a:path w="2779426" h="366559">
                  <a:moveTo>
                    <a:pt x="22008" y="0"/>
                  </a:moveTo>
                  <a:lnTo>
                    <a:pt x="2757418" y="0"/>
                  </a:lnTo>
                  <a:cubicBezTo>
                    <a:pt x="2763255" y="0"/>
                    <a:pt x="2768853" y="2319"/>
                    <a:pt x="2772980" y="6446"/>
                  </a:cubicBezTo>
                  <a:cubicBezTo>
                    <a:pt x="2777108" y="10573"/>
                    <a:pt x="2779426" y="16171"/>
                    <a:pt x="2779426" y="22008"/>
                  </a:cubicBezTo>
                  <a:lnTo>
                    <a:pt x="2779426" y="344551"/>
                  </a:lnTo>
                  <a:cubicBezTo>
                    <a:pt x="2779426" y="356706"/>
                    <a:pt x="2769573" y="366559"/>
                    <a:pt x="2757418" y="366559"/>
                  </a:cubicBezTo>
                  <a:lnTo>
                    <a:pt x="22008" y="366559"/>
                  </a:lnTo>
                  <a:cubicBezTo>
                    <a:pt x="9853" y="366559"/>
                    <a:pt x="0" y="356706"/>
                    <a:pt x="0" y="344551"/>
                  </a:cubicBezTo>
                  <a:lnTo>
                    <a:pt x="0" y="22008"/>
                  </a:lnTo>
                  <a:cubicBezTo>
                    <a:pt x="0" y="9853"/>
                    <a:pt x="9853" y="0"/>
                    <a:pt x="220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79426" cy="414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99087" y="356162"/>
            <a:ext cx="10449362" cy="5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TỰ THẨM ĐỊNH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71C65-60FA-F65B-B1CD-81AE02CDB5E7}"/>
              </a:ext>
            </a:extLst>
          </p:cNvPr>
          <p:cNvSpPr txBox="1"/>
          <p:nvPr/>
        </p:nvSpPr>
        <p:spPr>
          <a:xfrm>
            <a:off x="724852" y="4914900"/>
            <a:ext cx="13623597" cy="1576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Câu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trả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lời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là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CÓ: NHẬN BẢO HIỂM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nhưng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ÁP DỤNG THỜI GIAN CHỜ 365 NGÀY CHO BỆNH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0ECA6-00F6-00D2-9744-5D2118AF1E0C}"/>
              </a:ext>
            </a:extLst>
          </p:cNvPr>
          <p:cNvSpPr txBox="1"/>
          <p:nvPr/>
        </p:nvSpPr>
        <p:spPr>
          <a:xfrm>
            <a:off x="15191792" y="1982565"/>
            <a:ext cx="2715150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F66FD"/>
                </a:solidFill>
              </a:rPr>
              <a:t>CÓ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F66FD"/>
                </a:solidFill>
              </a:rPr>
              <a:t>KHÔNG</a:t>
            </a:r>
            <a:endParaRPr lang="vi-VN" sz="3200" dirty="0">
              <a:solidFill>
                <a:srgbClr val="6F66F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B61BD5-3E26-1F8D-D44F-42807E84E476}"/>
              </a:ext>
            </a:extLst>
          </p:cNvPr>
          <p:cNvSpPr/>
          <p:nvPr/>
        </p:nvSpPr>
        <p:spPr>
          <a:xfrm>
            <a:off x="17325392" y="2270441"/>
            <a:ext cx="457200" cy="381000"/>
          </a:xfrm>
          <a:prstGeom prst="rect">
            <a:avLst/>
          </a:prstGeom>
          <a:noFill/>
          <a:ln>
            <a:solidFill>
              <a:srgbClr val="6F66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DD430-0E05-2883-98D8-8E6D2FC9999E}"/>
              </a:ext>
            </a:extLst>
          </p:cNvPr>
          <p:cNvSpPr/>
          <p:nvPr/>
        </p:nvSpPr>
        <p:spPr>
          <a:xfrm>
            <a:off x="17339155" y="2939317"/>
            <a:ext cx="457200" cy="381000"/>
          </a:xfrm>
          <a:prstGeom prst="rect">
            <a:avLst/>
          </a:prstGeom>
          <a:noFill/>
          <a:ln>
            <a:solidFill>
              <a:srgbClr val="6F66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518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6274" y="-7855663"/>
            <a:ext cx="12026900" cy="120269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35A9CC-2B43-D758-DFD0-6941FAE593B5}"/>
              </a:ext>
            </a:extLst>
          </p:cNvPr>
          <p:cNvGrpSpPr/>
          <p:nvPr/>
        </p:nvGrpSpPr>
        <p:grpSpPr>
          <a:xfrm>
            <a:off x="10999434" y="1670719"/>
            <a:ext cx="6625310" cy="7987631"/>
            <a:chOff x="10999434" y="1670719"/>
            <a:chExt cx="6625310" cy="7987631"/>
          </a:xfrm>
        </p:grpSpPr>
        <p:grpSp>
          <p:nvGrpSpPr>
            <p:cNvPr id="11" name="Group 11"/>
            <p:cNvGrpSpPr/>
            <p:nvPr/>
          </p:nvGrpSpPr>
          <p:grpSpPr>
            <a:xfrm>
              <a:off x="10999434" y="1670719"/>
              <a:ext cx="6625310" cy="7987631"/>
              <a:chOff x="0" y="0"/>
              <a:chExt cx="1789511" cy="215747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89511" cy="2157477"/>
              </a:xfrm>
              <a:custGeom>
                <a:avLst/>
                <a:gdLst/>
                <a:ahLst/>
                <a:cxnLst/>
                <a:rect l="l" t="t" r="r" b="b"/>
                <a:pathLst>
                  <a:path w="1789511" h="2157477">
                    <a:moveTo>
                      <a:pt x="59595" y="0"/>
                    </a:moveTo>
                    <a:lnTo>
                      <a:pt x="1729916" y="0"/>
                    </a:lnTo>
                    <a:cubicBezTo>
                      <a:pt x="1762829" y="0"/>
                      <a:pt x="1789511" y="26682"/>
                      <a:pt x="1789511" y="59595"/>
                    </a:cubicBezTo>
                    <a:lnTo>
                      <a:pt x="1789511" y="2097881"/>
                    </a:lnTo>
                    <a:cubicBezTo>
                      <a:pt x="1789511" y="2130795"/>
                      <a:pt x="1762829" y="2157477"/>
                      <a:pt x="1729916" y="2157477"/>
                    </a:cubicBezTo>
                    <a:lnTo>
                      <a:pt x="59595" y="2157477"/>
                    </a:lnTo>
                    <a:cubicBezTo>
                      <a:pt x="26682" y="2157477"/>
                      <a:pt x="0" y="2130795"/>
                      <a:pt x="0" y="2097881"/>
                    </a:cubicBezTo>
                    <a:lnTo>
                      <a:pt x="0" y="59595"/>
                    </a:lnTo>
                    <a:cubicBezTo>
                      <a:pt x="0" y="26682"/>
                      <a:pt x="26682" y="0"/>
                      <a:pt x="59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gradFill>
                  <a:gsLst>
                    <a:gs pos="0">
                      <a:srgbClr val="6F66FD">
                        <a:alpha val="100000"/>
                      </a:srgbClr>
                    </a:gs>
                    <a:gs pos="100000">
                      <a:srgbClr val="FBA152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789511" cy="22051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flipH="1">
              <a:off x="12344400" y="7505700"/>
              <a:ext cx="4114800" cy="2152650"/>
            </a:xfrm>
            <a:custGeom>
              <a:avLst/>
              <a:gdLst/>
              <a:ahLst/>
              <a:cxnLst/>
              <a:rect l="l" t="t" r="r" b="b"/>
              <a:pathLst>
                <a:path w="3537854" h="1910441">
                  <a:moveTo>
                    <a:pt x="3537854" y="0"/>
                  </a:moveTo>
                  <a:lnTo>
                    <a:pt x="0" y="0"/>
                  </a:lnTo>
                  <a:lnTo>
                    <a:pt x="0" y="1910441"/>
                  </a:lnTo>
                  <a:lnTo>
                    <a:pt x="3537854" y="1910441"/>
                  </a:lnTo>
                  <a:lnTo>
                    <a:pt x="3537854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431234" y="1778000"/>
              <a:ext cx="5971713" cy="5999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Hồ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sơ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yêu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cầu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bồi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thường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tử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vong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/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thương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tật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vĩnh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viễn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:</a:t>
              </a:r>
            </a:p>
            <a:p>
              <a:pPr algn="l"/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-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Giấy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yêu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cầu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bồi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thường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theo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mẫu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</a:p>
            <a:p>
              <a:pPr algn="l"/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-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Trích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lục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khai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tử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/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Giấy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chứng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tử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(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trường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hợp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tử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vong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)</a:t>
              </a:r>
            </a:p>
            <a:p>
              <a:pPr algn="l"/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-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Hồ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sơ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công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an (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nếu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có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)</a:t>
              </a:r>
            </a:p>
            <a:p>
              <a:pPr algn="l"/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-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Các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chứng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từ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y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tế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(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tóm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tắt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bệnh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án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,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giấy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ra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viện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,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đơn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thuốc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,…)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cho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tất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cả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các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lần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khám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điều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trị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do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các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bệnh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viện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cấp</a:t>
              </a:r>
              <a:endParaRPr lang="en-US" sz="2500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endParaRPr>
            </a:p>
            <a:p>
              <a:pPr algn="l"/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-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Biên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bản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giám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định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thương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tật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của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Hội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đồng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y khoa (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trường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hợp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thương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tật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vĩnh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viễn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)</a:t>
              </a:r>
            </a:p>
            <a:p>
              <a:pPr algn="l"/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-Văn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bản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thỏa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thuận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phân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chia di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sản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</a:p>
            <a:p>
              <a:pPr algn="l"/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thừa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kế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(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trường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hợp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tử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vong</a:t>
              </a:r>
              <a:r>
                <a:rPr lang="en-US" sz="25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).</a:t>
              </a:r>
            </a:p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-</a:t>
              </a:r>
              <a:r>
                <a:rPr lang="en-US" sz="2500" dirty="0" err="1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Hóa</a:t>
              </a:r>
              <a:r>
                <a:rPr lang="en-US" sz="2500" dirty="0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đơn</a:t>
              </a:r>
              <a:r>
                <a:rPr lang="en-US" sz="2500" dirty="0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điện</a:t>
              </a:r>
              <a:r>
                <a:rPr lang="en-US" sz="2500" dirty="0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tử</a:t>
              </a:r>
              <a:r>
                <a:rPr lang="en-US" sz="2500" dirty="0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– </a:t>
              </a:r>
              <a:r>
                <a:rPr lang="en-US" sz="2500" dirty="0" err="1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kèm</a:t>
              </a:r>
              <a:r>
                <a:rPr lang="en-US" sz="2500" dirty="0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link </a:t>
              </a:r>
              <a:r>
                <a:rPr lang="en-US" sz="2500" dirty="0" err="1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tra</a:t>
              </a:r>
              <a:r>
                <a:rPr lang="en-US" sz="2500" dirty="0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cứu</a:t>
              </a:r>
              <a:r>
                <a:rPr lang="en-US" sz="2500" dirty="0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được</a:t>
              </a:r>
              <a:endParaRPr lang="en-US" sz="2500" dirty="0">
                <a:solidFill>
                  <a:srgbClr val="FF0000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endParaRPr>
            </a:p>
            <a:p>
              <a:pPr algn="l">
                <a:lnSpc>
                  <a:spcPts val="3500"/>
                </a:lnSpc>
              </a:pPr>
              <a:endParaRPr lang="en-US" sz="2500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8A87F5-F6AA-E243-DA31-B01B6C793C2D}"/>
              </a:ext>
            </a:extLst>
          </p:cNvPr>
          <p:cNvGrpSpPr/>
          <p:nvPr/>
        </p:nvGrpSpPr>
        <p:grpSpPr>
          <a:xfrm>
            <a:off x="381000" y="1670719"/>
            <a:ext cx="5275681" cy="9112294"/>
            <a:chOff x="381000" y="1670719"/>
            <a:chExt cx="5275681" cy="9112294"/>
          </a:xfrm>
        </p:grpSpPr>
        <p:grpSp>
          <p:nvGrpSpPr>
            <p:cNvPr id="5" name="Group 5"/>
            <p:cNvGrpSpPr/>
            <p:nvPr/>
          </p:nvGrpSpPr>
          <p:grpSpPr>
            <a:xfrm>
              <a:off x="818671" y="1670719"/>
              <a:ext cx="4820522" cy="7987631"/>
              <a:chOff x="0" y="0"/>
              <a:chExt cx="1302034" cy="215747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02034" cy="2157477"/>
              </a:xfrm>
              <a:custGeom>
                <a:avLst/>
                <a:gdLst/>
                <a:ahLst/>
                <a:cxnLst/>
                <a:rect l="l" t="t" r="r" b="b"/>
                <a:pathLst>
                  <a:path w="1302034" h="2157477">
                    <a:moveTo>
                      <a:pt x="81908" y="0"/>
                    </a:moveTo>
                    <a:lnTo>
                      <a:pt x="1220126" y="0"/>
                    </a:lnTo>
                    <a:cubicBezTo>
                      <a:pt x="1241849" y="0"/>
                      <a:pt x="1262683" y="8630"/>
                      <a:pt x="1278044" y="23990"/>
                    </a:cubicBezTo>
                    <a:cubicBezTo>
                      <a:pt x="1293404" y="39351"/>
                      <a:pt x="1302034" y="60184"/>
                      <a:pt x="1302034" y="81908"/>
                    </a:cubicBezTo>
                    <a:lnTo>
                      <a:pt x="1302034" y="2075569"/>
                    </a:lnTo>
                    <a:cubicBezTo>
                      <a:pt x="1302034" y="2097292"/>
                      <a:pt x="1293404" y="2118126"/>
                      <a:pt x="1278044" y="2133487"/>
                    </a:cubicBezTo>
                    <a:cubicBezTo>
                      <a:pt x="1262683" y="2148847"/>
                      <a:pt x="1241849" y="2157477"/>
                      <a:pt x="1220126" y="2157477"/>
                    </a:cubicBezTo>
                    <a:lnTo>
                      <a:pt x="81908" y="2157477"/>
                    </a:lnTo>
                    <a:cubicBezTo>
                      <a:pt x="60184" y="2157477"/>
                      <a:pt x="39351" y="2148847"/>
                      <a:pt x="23990" y="2133487"/>
                    </a:cubicBezTo>
                    <a:cubicBezTo>
                      <a:pt x="8630" y="2118126"/>
                      <a:pt x="0" y="2097292"/>
                      <a:pt x="0" y="2075569"/>
                    </a:cubicBezTo>
                    <a:lnTo>
                      <a:pt x="0" y="81908"/>
                    </a:lnTo>
                    <a:cubicBezTo>
                      <a:pt x="0" y="60184"/>
                      <a:pt x="8630" y="39351"/>
                      <a:pt x="23990" y="23990"/>
                    </a:cubicBezTo>
                    <a:cubicBezTo>
                      <a:pt x="39351" y="8630"/>
                      <a:pt x="60184" y="0"/>
                      <a:pt x="819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gradFill>
                  <a:gsLst>
                    <a:gs pos="0">
                      <a:srgbClr val="6F66FD">
                        <a:alpha val="100000"/>
                      </a:srgbClr>
                    </a:gs>
                    <a:gs pos="100000">
                      <a:srgbClr val="FBA152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302034" cy="22051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381000" y="5600700"/>
              <a:ext cx="5191971" cy="5182313"/>
            </a:xfrm>
            <a:custGeom>
              <a:avLst/>
              <a:gdLst/>
              <a:ahLst/>
              <a:cxnLst/>
              <a:rect l="l" t="t" r="r" b="b"/>
              <a:pathLst>
                <a:path w="5487113" h="5487113">
                  <a:moveTo>
                    <a:pt x="0" y="0"/>
                  </a:moveTo>
                  <a:lnTo>
                    <a:pt x="5487113" y="0"/>
                  </a:lnTo>
                  <a:lnTo>
                    <a:pt x="5487113" y="5487113"/>
                  </a:lnTo>
                  <a:lnTo>
                    <a:pt x="0" y="5487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52500" y="1778000"/>
              <a:ext cx="4704181" cy="5683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Hồ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sơ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yêu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cầu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bồi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thường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trợ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cấp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nằm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viện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do tai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nạn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:</a:t>
              </a:r>
            </a:p>
            <a:p>
              <a:pPr>
                <a:spcBef>
                  <a:spcPts val="150"/>
                </a:spcBef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r>
                <a:rPr lang="vi-VN" sz="2000" dirty="0">
                  <a:solidFill>
                    <a:schemeClr val="tx2">
                      <a:lumMod val="75000"/>
                    </a:schemeClr>
                  </a:solidFill>
                </a:rPr>
                <a:t>Giấy yêu cầu bồi thường theo mẫu;</a:t>
              </a:r>
            </a:p>
            <a:p>
              <a:pPr>
                <a:spcBef>
                  <a:spcPts val="150"/>
                </a:spcBef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</a:rPr>
                <a:t>-</a:t>
              </a:r>
              <a:r>
                <a:rPr lang="vi-VN" sz="2000" dirty="0">
                  <a:solidFill>
                    <a:schemeClr val="tx2">
                      <a:lumMod val="75000"/>
                    </a:schemeClr>
                  </a:solidFill>
                </a:rPr>
                <a:t>Giấy ra viện  (bản gốc hoặc bản Sao y công chứng);</a:t>
              </a:r>
            </a:p>
            <a:p>
              <a:pPr>
                <a:spcBef>
                  <a:spcPts val="150"/>
                </a:spcBef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</a:rPr>
                <a:t>-</a:t>
              </a:r>
              <a:r>
                <a:rPr lang="vi-VN" sz="2000" dirty="0">
                  <a:solidFill>
                    <a:srgbClr val="FF0000"/>
                  </a:solidFill>
                </a:rPr>
                <a:t>Hóa đơn chi phí y tế - Hoá đơn điện tử kèm link tra cứu được.</a:t>
              </a:r>
            </a:p>
            <a:p>
              <a:pPr>
                <a:spcBef>
                  <a:spcPts val="150"/>
                </a:spcBef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</a:rPr>
                <a:t>-</a:t>
              </a:r>
              <a:r>
                <a:rPr lang="vi-VN" sz="2000" dirty="0">
                  <a:solidFill>
                    <a:schemeClr val="tx2">
                      <a:lumMod val="75000"/>
                    </a:schemeClr>
                  </a:solidFill>
                </a:rPr>
                <a:t>Bảng kê chi phí điều trị nội trú (bản gốc hoặc photo)</a:t>
              </a:r>
            </a:p>
            <a:p>
              <a:pPr>
                <a:spcBef>
                  <a:spcPts val="150"/>
                </a:spcBef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</a:rPr>
                <a:t>-</a:t>
              </a:r>
              <a:r>
                <a:rPr lang="vi-VN" sz="2000" dirty="0">
                  <a:solidFill>
                    <a:schemeClr val="tx2">
                      <a:lumMod val="75000"/>
                    </a:schemeClr>
                  </a:solidFill>
                </a:rPr>
                <a:t>Giấy chứng nhận phẫu thuật (nếu có) (bản gốc hoặc Sao y công chứng)</a:t>
              </a:r>
            </a:p>
            <a:p>
              <a:pPr>
                <a:spcBef>
                  <a:spcPts val="150"/>
                </a:spcBef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</a:rPr>
                <a:t>-</a:t>
              </a:r>
              <a:r>
                <a:rPr lang="vi-VN" sz="2000" b="1" dirty="0">
                  <a:solidFill>
                    <a:schemeClr val="tx2">
                      <a:lumMod val="75000"/>
                    </a:schemeClr>
                  </a:solidFill>
                  <a:latin typeface="Arial (Body)"/>
                </a:rPr>
                <a:t>Bản tường trình Tai nạn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Arial (Body)"/>
                </a:rPr>
                <a:t> </a:t>
              </a:r>
              <a:r>
                <a:rPr lang="en-US" sz="2000" dirty="0" err="1">
                  <a:solidFill>
                    <a:schemeClr val="tx2">
                      <a:lumMod val="75000"/>
                    </a:schemeClr>
                  </a:solidFill>
                  <a:latin typeface="Arial (Body)"/>
                </a:rPr>
                <a:t>theo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Arial (Body)"/>
                </a:rPr>
                <a:t> </a:t>
              </a:r>
              <a:r>
                <a:rPr lang="en-US" sz="2000" dirty="0" err="1">
                  <a:solidFill>
                    <a:schemeClr val="tx2">
                      <a:lumMod val="75000"/>
                    </a:schemeClr>
                  </a:solidFill>
                  <a:latin typeface="Arial (Body)"/>
                </a:rPr>
                <a:t>mẫu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Arial (Body)"/>
                </a:rPr>
                <a:t> (</a:t>
              </a:r>
              <a:r>
                <a:rPr lang="en-US" sz="2000" dirty="0" err="1">
                  <a:solidFill>
                    <a:schemeClr val="tx2">
                      <a:lumMod val="75000"/>
                    </a:schemeClr>
                  </a:solidFill>
                  <a:latin typeface="Arial (Body)"/>
                </a:rPr>
                <a:t>Bản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Arial (Body)"/>
                </a:rPr>
                <a:t> </a:t>
              </a:r>
              <a:r>
                <a:rPr lang="en-US" sz="2000" dirty="0" err="1">
                  <a:solidFill>
                    <a:schemeClr val="tx2">
                      <a:lumMod val="75000"/>
                    </a:schemeClr>
                  </a:solidFill>
                  <a:latin typeface="Arial (Body)"/>
                </a:rPr>
                <a:t>gốc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Arial (Body)"/>
                </a:rPr>
                <a:t>)</a:t>
              </a:r>
              <a:endParaRPr lang="vi-VN" sz="2000" dirty="0">
                <a:solidFill>
                  <a:schemeClr val="tx2">
                    <a:lumMod val="75000"/>
                  </a:schemeClr>
                </a:solidFill>
                <a:latin typeface="Arial (Body)"/>
              </a:endParaRPr>
            </a:p>
            <a:p>
              <a:br>
                <a:rPr lang="vi-VN" sz="2800" dirty="0"/>
              </a:br>
              <a:br>
                <a:rPr lang="vi-VN" sz="2800" dirty="0"/>
              </a:br>
              <a:endParaRPr lang="en-US" sz="2500" b="1" dirty="0">
                <a:solidFill>
                  <a:srgbClr val="FF0000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E72FD9-BC71-16AE-7C02-3028EB687615}"/>
              </a:ext>
            </a:extLst>
          </p:cNvPr>
          <p:cNvGrpSpPr/>
          <p:nvPr/>
        </p:nvGrpSpPr>
        <p:grpSpPr>
          <a:xfrm>
            <a:off x="5794768" y="1670719"/>
            <a:ext cx="5052266" cy="8425781"/>
            <a:chOff x="5794768" y="1670719"/>
            <a:chExt cx="5052266" cy="8425781"/>
          </a:xfrm>
        </p:grpSpPr>
        <p:grpSp>
          <p:nvGrpSpPr>
            <p:cNvPr id="8" name="Group 8"/>
            <p:cNvGrpSpPr/>
            <p:nvPr/>
          </p:nvGrpSpPr>
          <p:grpSpPr>
            <a:xfrm>
              <a:off x="5794768" y="1670719"/>
              <a:ext cx="5052266" cy="7987631"/>
              <a:chOff x="0" y="0"/>
              <a:chExt cx="1364628" cy="215747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64628" cy="2157477"/>
              </a:xfrm>
              <a:custGeom>
                <a:avLst/>
                <a:gdLst/>
                <a:ahLst/>
                <a:cxnLst/>
                <a:rect l="l" t="t" r="r" b="b"/>
                <a:pathLst>
                  <a:path w="1364628" h="2157477">
                    <a:moveTo>
                      <a:pt x="78151" y="0"/>
                    </a:moveTo>
                    <a:lnTo>
                      <a:pt x="1286478" y="0"/>
                    </a:lnTo>
                    <a:cubicBezTo>
                      <a:pt x="1329639" y="0"/>
                      <a:pt x="1364628" y="34989"/>
                      <a:pt x="1364628" y="78151"/>
                    </a:cubicBezTo>
                    <a:lnTo>
                      <a:pt x="1364628" y="2079326"/>
                    </a:lnTo>
                    <a:cubicBezTo>
                      <a:pt x="1364628" y="2100053"/>
                      <a:pt x="1356395" y="2119931"/>
                      <a:pt x="1341739" y="2134587"/>
                    </a:cubicBezTo>
                    <a:cubicBezTo>
                      <a:pt x="1327083" y="2149243"/>
                      <a:pt x="1307205" y="2157477"/>
                      <a:pt x="1286478" y="2157477"/>
                    </a:cubicBezTo>
                    <a:lnTo>
                      <a:pt x="78151" y="2157477"/>
                    </a:lnTo>
                    <a:cubicBezTo>
                      <a:pt x="34989" y="2157477"/>
                      <a:pt x="0" y="2122488"/>
                      <a:pt x="0" y="2079326"/>
                    </a:cubicBezTo>
                    <a:lnTo>
                      <a:pt x="0" y="78151"/>
                    </a:lnTo>
                    <a:cubicBezTo>
                      <a:pt x="0" y="57424"/>
                      <a:pt x="8234" y="37546"/>
                      <a:pt x="22890" y="22890"/>
                    </a:cubicBezTo>
                    <a:cubicBezTo>
                      <a:pt x="37546" y="8234"/>
                      <a:pt x="57424" y="0"/>
                      <a:pt x="781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gradFill>
                  <a:gsLst>
                    <a:gs pos="0">
                      <a:srgbClr val="6F66FD">
                        <a:alpha val="100000"/>
                      </a:srgbClr>
                    </a:gs>
                    <a:gs pos="100000">
                      <a:srgbClr val="FBA152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1364628" cy="22051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6153090" y="6103595"/>
              <a:ext cx="4197535" cy="3992905"/>
            </a:xfrm>
            <a:custGeom>
              <a:avLst/>
              <a:gdLst/>
              <a:ahLst/>
              <a:cxnLst/>
              <a:rect l="l" t="t" r="r" b="b"/>
              <a:pathLst>
                <a:path w="4197535" h="3992905">
                  <a:moveTo>
                    <a:pt x="0" y="0"/>
                  </a:moveTo>
                  <a:lnTo>
                    <a:pt x="4197536" y="0"/>
                  </a:lnTo>
                  <a:lnTo>
                    <a:pt x="4197536" y="3992905"/>
                  </a:lnTo>
                  <a:lnTo>
                    <a:pt x="0" y="3992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928597" y="1778000"/>
              <a:ext cx="4918437" cy="4742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Hồ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sơ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yêu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cầu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bồi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thường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trợ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cấp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nằm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viện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do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ốm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bệnh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(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không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bao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gồm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thai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 </a:t>
              </a:r>
              <a:r>
                <a:rPr lang="en-US" sz="2500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sản</a:t>
              </a:r>
              <a:r>
                <a:rPr lang="en-US" sz="2500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):</a:t>
              </a:r>
              <a:endParaRPr lang="en-US" sz="4000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endParaRPr>
            </a:p>
            <a:p>
              <a:pPr>
                <a:spcBef>
                  <a:spcPts val="15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r>
                <a:rPr lang="vi-VN" sz="2000" dirty="0">
                  <a:solidFill>
                    <a:schemeClr val="tx2">
                      <a:lumMod val="75000"/>
                    </a:schemeClr>
                  </a:solidFill>
                </a:rPr>
                <a:t>Giấy yêu cầu bồi thường theo mẫu;</a:t>
              </a:r>
            </a:p>
            <a:p>
              <a:pPr>
                <a:spcBef>
                  <a:spcPts val="15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</a:rPr>
                <a:t>-</a:t>
              </a:r>
              <a:r>
                <a:rPr lang="vi-VN" sz="2000" dirty="0">
                  <a:solidFill>
                    <a:schemeClr val="tx2">
                      <a:lumMod val="75000"/>
                    </a:schemeClr>
                  </a:solidFill>
                </a:rPr>
                <a:t>Giấy ra viện  (bản gốc hoặc bản Sao y công chứng);</a:t>
              </a:r>
            </a:p>
            <a:p>
              <a:pPr>
                <a:spcBef>
                  <a:spcPts val="15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</a:rPr>
                <a:t>-</a:t>
              </a:r>
              <a:r>
                <a:rPr lang="vi-VN" sz="2000" dirty="0">
                  <a:solidFill>
                    <a:srgbClr val="FF0000"/>
                  </a:solidFill>
                </a:rPr>
                <a:t>Hóa đơn chi phí y tế - Hoá đơn điện tử kèm link tra cứu được.</a:t>
              </a:r>
            </a:p>
            <a:p>
              <a:pPr>
                <a:spcBef>
                  <a:spcPts val="15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</a:rPr>
                <a:t>-</a:t>
              </a:r>
              <a:r>
                <a:rPr lang="vi-VN" sz="2000" dirty="0">
                  <a:solidFill>
                    <a:schemeClr val="tx2">
                      <a:lumMod val="75000"/>
                    </a:schemeClr>
                  </a:solidFill>
                </a:rPr>
                <a:t>Bảng kê chi phí điều trị nội trú (bản gốc hoặc photo)</a:t>
              </a:r>
            </a:p>
            <a:p>
              <a:pPr>
                <a:spcBef>
                  <a:spcPts val="15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</a:rPr>
                <a:t>-</a:t>
              </a:r>
              <a:r>
                <a:rPr lang="vi-VN" sz="2000" b="1" dirty="0">
                  <a:solidFill>
                    <a:schemeClr val="tx2">
                      <a:lumMod val="75000"/>
                    </a:schemeClr>
                  </a:solidFill>
                </a:rPr>
                <a:t>Giấy chứng nhận phẫu thuật </a:t>
              </a:r>
              <a:r>
                <a:rPr lang="vi-VN" sz="2000" dirty="0">
                  <a:solidFill>
                    <a:schemeClr val="tx2">
                      <a:lumMod val="75000"/>
                    </a:schemeClr>
                  </a:solidFill>
                </a:rPr>
                <a:t>(nếu có) (bản gốc hoặc Sao y công chứng</a:t>
              </a:r>
              <a:r>
                <a:rPr lang="vi-VN" sz="2500" dirty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</a:p>
            <a:p>
              <a:pPr algn="l">
                <a:lnSpc>
                  <a:spcPts val="3500"/>
                </a:lnSpc>
                <a:spcBef>
                  <a:spcPct val="0"/>
                </a:spcBef>
              </a:pPr>
              <a:endParaRPr lang="en-US" sz="2500" b="1" dirty="0">
                <a:solidFill>
                  <a:srgbClr val="FF0000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52500" y="630198"/>
            <a:ext cx="8721866" cy="67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4"/>
              </a:lnSpc>
              <a:spcBef>
                <a:spcPct val="0"/>
              </a:spcBef>
            </a:pPr>
            <a:r>
              <a:rPr lang="en-US" sz="4003" b="1" dirty="0">
                <a:solidFill>
                  <a:srgbClr val="FFFFFF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HỒ SƠ YÊU CẦU BỒI THƯỜNG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1439" y="374355"/>
            <a:ext cx="18629439" cy="6070600"/>
            <a:chOff x="0" y="0"/>
            <a:chExt cx="4906519" cy="1598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519" cy="1598841"/>
            </a:xfrm>
            <a:custGeom>
              <a:avLst/>
              <a:gdLst/>
              <a:ahLst/>
              <a:cxnLst/>
              <a:rect l="l" t="t" r="r" b="b"/>
              <a:pathLst>
                <a:path w="4906519" h="1598841">
                  <a:moveTo>
                    <a:pt x="12883" y="0"/>
                  </a:moveTo>
                  <a:lnTo>
                    <a:pt x="4893636" y="0"/>
                  </a:lnTo>
                  <a:cubicBezTo>
                    <a:pt x="4900751" y="0"/>
                    <a:pt x="4906519" y="5768"/>
                    <a:pt x="4906519" y="12883"/>
                  </a:cubicBezTo>
                  <a:lnTo>
                    <a:pt x="4906519" y="1585958"/>
                  </a:lnTo>
                  <a:cubicBezTo>
                    <a:pt x="4906519" y="1593073"/>
                    <a:pt x="4900751" y="1598841"/>
                    <a:pt x="4893636" y="1598841"/>
                  </a:cubicBezTo>
                  <a:lnTo>
                    <a:pt x="12883" y="1598841"/>
                  </a:lnTo>
                  <a:cubicBezTo>
                    <a:pt x="5768" y="1598841"/>
                    <a:pt x="0" y="1593073"/>
                    <a:pt x="0" y="1585958"/>
                  </a:cubicBezTo>
                  <a:lnTo>
                    <a:pt x="0" y="12883"/>
                  </a:lnTo>
                  <a:cubicBezTo>
                    <a:pt x="0" y="5768"/>
                    <a:pt x="5768" y="0"/>
                    <a:pt x="1288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519" cy="16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92791" y="4387555"/>
            <a:ext cx="5461431" cy="3505200"/>
            <a:chOff x="0" y="-73838"/>
            <a:chExt cx="1438401" cy="923181"/>
          </a:xfrm>
        </p:grpSpPr>
        <p:sp>
          <p:nvSpPr>
            <p:cNvPr id="6" name="Freeform 6"/>
            <p:cNvSpPr/>
            <p:nvPr/>
          </p:nvSpPr>
          <p:spPr>
            <a:xfrm>
              <a:off x="0" y="-73838"/>
              <a:ext cx="1438401" cy="746057"/>
            </a:xfrm>
            <a:custGeom>
              <a:avLst/>
              <a:gdLst/>
              <a:ahLst/>
              <a:cxnLst/>
              <a:rect l="l" t="t" r="r" b="b"/>
              <a:pathLst>
                <a:path w="1431969" h="849343">
                  <a:moveTo>
                    <a:pt x="44142" y="0"/>
                  </a:moveTo>
                  <a:lnTo>
                    <a:pt x="1387828" y="0"/>
                  </a:lnTo>
                  <a:cubicBezTo>
                    <a:pt x="1412207" y="0"/>
                    <a:pt x="1431969" y="19763"/>
                    <a:pt x="1431969" y="44142"/>
                  </a:cubicBezTo>
                  <a:lnTo>
                    <a:pt x="1431969" y="805201"/>
                  </a:lnTo>
                  <a:cubicBezTo>
                    <a:pt x="1431969" y="829580"/>
                    <a:pt x="1412207" y="849343"/>
                    <a:pt x="1387828" y="849343"/>
                  </a:cubicBezTo>
                  <a:lnTo>
                    <a:pt x="44142" y="849343"/>
                  </a:lnTo>
                  <a:cubicBezTo>
                    <a:pt x="32435" y="849343"/>
                    <a:pt x="21207" y="844692"/>
                    <a:pt x="12929" y="836414"/>
                  </a:cubicBezTo>
                  <a:cubicBezTo>
                    <a:pt x="4651" y="828135"/>
                    <a:pt x="0" y="816908"/>
                    <a:pt x="0" y="805201"/>
                  </a:cubicBezTo>
                  <a:lnTo>
                    <a:pt x="0" y="44142"/>
                  </a:lnTo>
                  <a:cubicBezTo>
                    <a:pt x="0" y="32435"/>
                    <a:pt x="4651" y="21207"/>
                    <a:pt x="12929" y="12929"/>
                  </a:cubicBezTo>
                  <a:cubicBezTo>
                    <a:pt x="21207" y="4651"/>
                    <a:pt x="32435" y="0"/>
                    <a:pt x="4414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6F66FD">
                      <a:alpha val="100000"/>
                    </a:srgbClr>
                  </a:gs>
                  <a:gs pos="100000">
                    <a:srgbClr val="FBA152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431969" cy="906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63200" y="4351004"/>
            <a:ext cx="7543800" cy="4700829"/>
            <a:chOff x="0" y="0"/>
            <a:chExt cx="1431969" cy="8493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1969" cy="849343"/>
            </a:xfrm>
            <a:custGeom>
              <a:avLst/>
              <a:gdLst/>
              <a:ahLst/>
              <a:cxnLst/>
              <a:rect l="l" t="t" r="r" b="b"/>
              <a:pathLst>
                <a:path w="1431969" h="849343">
                  <a:moveTo>
                    <a:pt x="44142" y="0"/>
                  </a:moveTo>
                  <a:lnTo>
                    <a:pt x="1387828" y="0"/>
                  </a:lnTo>
                  <a:cubicBezTo>
                    <a:pt x="1412207" y="0"/>
                    <a:pt x="1431969" y="19763"/>
                    <a:pt x="1431969" y="44142"/>
                  </a:cubicBezTo>
                  <a:lnTo>
                    <a:pt x="1431969" y="805201"/>
                  </a:lnTo>
                  <a:cubicBezTo>
                    <a:pt x="1431969" y="829580"/>
                    <a:pt x="1412207" y="849343"/>
                    <a:pt x="1387828" y="849343"/>
                  </a:cubicBezTo>
                  <a:lnTo>
                    <a:pt x="44142" y="849343"/>
                  </a:lnTo>
                  <a:cubicBezTo>
                    <a:pt x="32435" y="849343"/>
                    <a:pt x="21207" y="844692"/>
                    <a:pt x="12929" y="836414"/>
                  </a:cubicBezTo>
                  <a:cubicBezTo>
                    <a:pt x="4651" y="828135"/>
                    <a:pt x="0" y="816908"/>
                    <a:pt x="0" y="805201"/>
                  </a:cubicBezTo>
                  <a:lnTo>
                    <a:pt x="0" y="44142"/>
                  </a:lnTo>
                  <a:cubicBezTo>
                    <a:pt x="0" y="32435"/>
                    <a:pt x="4651" y="21207"/>
                    <a:pt x="12929" y="12929"/>
                  </a:cubicBezTo>
                  <a:cubicBezTo>
                    <a:pt x="21207" y="4651"/>
                    <a:pt x="32435" y="0"/>
                    <a:pt x="4414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6F66FD">
                      <a:alpha val="100000"/>
                    </a:srgbClr>
                  </a:gs>
                  <a:gs pos="100000">
                    <a:srgbClr val="FBA152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31969" cy="906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2924075">
            <a:off x="-1007868" y="816145"/>
            <a:ext cx="6913486" cy="5107338"/>
          </a:xfrm>
          <a:custGeom>
            <a:avLst/>
            <a:gdLst/>
            <a:ahLst/>
            <a:cxnLst/>
            <a:rect l="l" t="t" r="r" b="b"/>
            <a:pathLst>
              <a:path w="6913486" h="5107338">
                <a:moveTo>
                  <a:pt x="0" y="0"/>
                </a:moveTo>
                <a:lnTo>
                  <a:pt x="6913486" y="0"/>
                </a:lnTo>
                <a:lnTo>
                  <a:pt x="6913486" y="5107338"/>
                </a:lnTo>
                <a:lnTo>
                  <a:pt x="0" y="5107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541935" y="4616155"/>
            <a:ext cx="5074243" cy="247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Miền</a:t>
            </a:r>
            <a:r>
              <a:rPr lang="en-US" sz="2799" b="1" dirty="0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 </a:t>
            </a:r>
            <a:r>
              <a:rPr lang="en-US" sz="2799" b="1" dirty="0" err="1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Bắc</a:t>
            </a:r>
            <a:r>
              <a:rPr lang="en-US" sz="2799" b="1" dirty="0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 – </a:t>
            </a:r>
            <a:r>
              <a:rPr lang="en-US" sz="2799" b="1" dirty="0" err="1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Insurlink</a:t>
            </a:r>
            <a:endParaRPr lang="en-US" sz="2799" b="1" dirty="0">
              <a:solidFill>
                <a:srgbClr val="6F66FD"/>
              </a:solidFill>
              <a:latin typeface="SVN-Gilroy" panose="00000500000000000000" pitchFamily="50" charset="0"/>
              <a:ea typeface="Gilroy Bold"/>
              <a:cs typeface="Gilroy Bold"/>
              <a:sym typeface="Gilroy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SVN-Gilroy" panose="00000500000000000000" pitchFamily="50" charset="0"/>
              <a:ea typeface="Gilroy Bold"/>
              <a:cs typeface="Gilroy Bold"/>
              <a:sym typeface="Gilroy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Tầng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3,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Số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19,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Ngõ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59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Láng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Hạ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,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Quận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Ba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Đình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, TP Hà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Nội</a:t>
            </a:r>
            <a:endParaRPr lang="en-US" sz="2799" dirty="0">
              <a:solidFill>
                <a:schemeClr val="tx2">
                  <a:lumMod val="75000"/>
                </a:schemeClr>
              </a:solidFill>
              <a:latin typeface="SVN-Gilroy" panose="00000500000000000000" pitchFamily="50" charset="0"/>
              <a:ea typeface="Gilroy"/>
              <a:cs typeface="Gilroy"/>
              <a:sym typeface="Gilroy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SĐT: 0949139333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68000" y="4692355"/>
            <a:ext cx="7010400" cy="5099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Miền</a:t>
            </a:r>
            <a:r>
              <a:rPr lang="en-US" sz="2799" b="1" dirty="0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 Nam: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Insurlink</a:t>
            </a:r>
            <a:r>
              <a:rPr lang="en-US" sz="2799" b="1" dirty="0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:</a:t>
            </a:r>
            <a:endParaRPr lang="en-US" sz="2799" dirty="0">
              <a:solidFill>
                <a:srgbClr val="000000"/>
              </a:solidFill>
              <a:latin typeface="SVN-Gilroy" panose="00000500000000000000" pitchFamily="50" charset="0"/>
              <a:ea typeface="Gilroy Bold"/>
              <a:cs typeface="Gilroy Bold"/>
              <a:sym typeface="Gilroy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Số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08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Trần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Quang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Khải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,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Quận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1, TP.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Hồ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Chí Minh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SĐT: 0916157733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6F66FD"/>
                </a:solidFill>
                <a:latin typeface="SVN-Gilroy" panose="00000500000000000000" pitchFamily="50" charset="0"/>
                <a:sym typeface="Gilroy"/>
              </a:rPr>
              <a:t>Hoặc</a:t>
            </a:r>
            <a:r>
              <a:rPr lang="en-US" sz="2799" b="1" dirty="0">
                <a:solidFill>
                  <a:srgbClr val="6F66FD"/>
                </a:solidFill>
                <a:latin typeface="SVN-Gilroy" panose="00000500000000000000" pitchFamily="50" charset="0"/>
                <a:sym typeface="Gilroy"/>
              </a:rPr>
              <a:t> </a:t>
            </a:r>
            <a:r>
              <a:rPr lang="en-US" sz="2799" b="1" dirty="0" err="1">
                <a:solidFill>
                  <a:srgbClr val="6F66FD"/>
                </a:solidFill>
                <a:latin typeface="SVN-Gilroy" panose="00000500000000000000" pitchFamily="50" charset="0"/>
                <a:sym typeface="Gilroy"/>
              </a:rPr>
              <a:t>Bảo</a:t>
            </a:r>
            <a:r>
              <a:rPr lang="en-US" sz="2799" b="1" dirty="0">
                <a:solidFill>
                  <a:srgbClr val="6F66FD"/>
                </a:solidFill>
                <a:latin typeface="SVN-Gilroy" panose="00000500000000000000" pitchFamily="50" charset="0"/>
                <a:sym typeface="Gilroy"/>
              </a:rPr>
              <a:t> Minh </a:t>
            </a:r>
            <a:r>
              <a:rPr lang="en-US" sz="2799" b="1" dirty="0" err="1">
                <a:solidFill>
                  <a:srgbClr val="6F66FD"/>
                </a:solidFill>
                <a:latin typeface="SVN-Gilroy" panose="00000500000000000000" pitchFamily="50" charset="0"/>
                <a:sym typeface="Gilroy"/>
              </a:rPr>
              <a:t>Bến</a:t>
            </a:r>
            <a:r>
              <a:rPr lang="en-US" sz="2799" b="1" dirty="0">
                <a:solidFill>
                  <a:srgbClr val="6F66FD"/>
                </a:solidFill>
                <a:latin typeface="SVN-Gilroy" panose="00000500000000000000" pitchFamily="50" charset="0"/>
                <a:sym typeface="Gilroy"/>
              </a:rPr>
              <a:t> Thành:</a:t>
            </a:r>
          </a:p>
          <a:p>
            <a:pPr marR="71120" algn="ctr" fontAlgn="base">
              <a:lnSpc>
                <a:spcPts val="3919"/>
              </a:lnSpc>
              <a:spcBef>
                <a:spcPct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2">
                    <a:lumMod val="75000"/>
                  </a:schemeClr>
                </a:solidFill>
              </a:rPr>
              <a:t>Tầng 5, Tòa nhà HUD, 159 Điện Biên Phủ, Phường 15, Quận Bình Thạnh, TP.HCM</a:t>
            </a:r>
          </a:p>
          <a:p>
            <a:pPr marR="71120" algn="ctr" fontAlgn="base">
              <a:lnSpc>
                <a:spcPts val="3919"/>
              </a:lnSpc>
              <a:spcBef>
                <a:spcPct val="0"/>
              </a:spcBef>
              <a:spcAft>
                <a:spcPts val="1000"/>
              </a:spcAft>
            </a:pPr>
            <a:r>
              <a:rPr lang="vi-VN" sz="2400" dirty="0">
                <a:solidFill>
                  <a:schemeClr val="tx2">
                    <a:lumMod val="75000"/>
                  </a:schemeClr>
                </a:solidFill>
              </a:rPr>
              <a:t>SĐT: (+84) 28 6290 4086</a:t>
            </a:r>
            <a:endParaRPr lang="vi-VN" sz="2799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 b="1" dirty="0">
              <a:solidFill>
                <a:srgbClr val="6F66FD"/>
              </a:solidFill>
              <a:latin typeface="SVN-Gilroy" panose="00000500000000000000" pitchFamily="50" charset="0"/>
              <a:sym typeface="Gilroy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chemeClr val="tx2">
                  <a:lumMod val="75000"/>
                </a:schemeClr>
              </a:solidFill>
              <a:latin typeface="SVN-Gilroy" panose="00000500000000000000" pitchFamily="50" charset="0"/>
              <a:ea typeface="Gilroy"/>
              <a:cs typeface="Gilroy"/>
              <a:sym typeface="Gilro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54222" y="3162300"/>
            <a:ext cx="12243991" cy="97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Khách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hàng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gửi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hồ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sơ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yêu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cầu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bồi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thường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đầy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đủ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về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Insurlink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và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Bảo</a:t>
            </a:r>
            <a:r>
              <a:rPr lang="en-US" sz="2799" b="1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Minh </a:t>
            </a:r>
            <a:r>
              <a:rPr lang="en-US" sz="2799" b="1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Bến</a:t>
            </a:r>
            <a:r>
              <a:rPr lang="en-US" sz="2799" b="1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Thành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theo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địa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chỉ</a:t>
            </a:r>
            <a:r>
              <a:rPr lang="en-US" sz="2799" dirty="0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7914" y="7365855"/>
            <a:ext cx="9236308" cy="1970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Trường</a:t>
            </a:r>
            <a:r>
              <a:rPr lang="en-US" sz="2799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hợp</a:t>
            </a:r>
            <a:r>
              <a:rPr lang="en-US" sz="2799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cần</a:t>
            </a:r>
            <a:r>
              <a:rPr lang="en-US" sz="2799" b="1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bổ</a:t>
            </a:r>
            <a:r>
              <a:rPr lang="en-US" sz="2799" b="1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sung </a:t>
            </a:r>
            <a:r>
              <a:rPr lang="en-US" sz="2799" b="1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chứng</a:t>
            </a:r>
            <a:r>
              <a:rPr lang="en-US" sz="2799" b="1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từ</a:t>
            </a:r>
            <a:r>
              <a:rPr lang="en-US" sz="2799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, </a:t>
            </a:r>
            <a:r>
              <a:rPr lang="en-US" sz="2799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khách</a:t>
            </a:r>
            <a:r>
              <a:rPr lang="en-US" sz="2799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hàng</a:t>
            </a:r>
            <a:r>
              <a:rPr lang="en-US" sz="2799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sẽ</a:t>
            </a:r>
            <a:r>
              <a:rPr lang="en-US" sz="2799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nhận</a:t>
            </a:r>
            <a:r>
              <a:rPr lang="en-US" sz="2799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được</a:t>
            </a:r>
            <a:r>
              <a:rPr lang="en-US" sz="2799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thông</a:t>
            </a:r>
            <a:r>
              <a:rPr lang="en-US" sz="2799" b="1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báo</a:t>
            </a:r>
            <a:r>
              <a:rPr lang="en-US" sz="2799" b="1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qua email/ </a:t>
            </a:r>
            <a:r>
              <a:rPr lang="en-US" sz="2799" b="1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số</a:t>
            </a:r>
            <a:r>
              <a:rPr lang="en-US" sz="2799" b="1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điện</a:t>
            </a:r>
            <a:r>
              <a:rPr lang="en-US" sz="2799" b="1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thoại</a:t>
            </a:r>
            <a:r>
              <a:rPr lang="en-US" sz="2799" i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.</a:t>
            </a:r>
          </a:p>
          <a:p>
            <a:pPr marL="914400" lvl="1" indent="-457200">
              <a:lnSpc>
                <a:spcPts val="39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Ngày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làm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việc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: </a:t>
            </a: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Từ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Thứ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2 </a:t>
            </a: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đến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Thứ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6 </a:t>
            </a: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hàng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tuần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.</a:t>
            </a:r>
          </a:p>
          <a:p>
            <a:pPr marL="914400" lvl="1" indent="-457200">
              <a:lnSpc>
                <a:spcPts val="39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Giờ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làm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 </a:t>
            </a:r>
            <a:r>
              <a:rPr lang="en-US" sz="2799" b="1" i="1" dirty="0" err="1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việc</a:t>
            </a:r>
            <a:r>
              <a:rPr lang="en-US" sz="2799" b="1" i="1" dirty="0">
                <a:solidFill>
                  <a:srgbClr val="6F66FD"/>
                </a:solidFill>
                <a:latin typeface="SVN-Gilroy" panose="00000500000000000000" pitchFamily="50" charset="0"/>
                <a:ea typeface="Gilroy Italics"/>
                <a:cs typeface="Gilroy Italics"/>
                <a:sym typeface="Gilroy Italics"/>
              </a:rPr>
              <a:t>: 8:30 – 16:30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15309" y="1317466"/>
            <a:ext cx="12243991" cy="171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FFFFFF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ĐỊA CHỈ NỘP HỒ SƠ</a:t>
            </a:r>
          </a:p>
          <a:p>
            <a:pPr algn="r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FFFFFF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YÊU CẦU TRẢ TIỀN BẢO HIỂM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069834">
            <a:off x="9035035" y="-1161198"/>
            <a:ext cx="12609396" cy="1260939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66000"/>
                  </a:srgbClr>
                </a:gs>
                <a:gs pos="100000">
                  <a:srgbClr val="FBA152">
                    <a:alpha val="6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347956"/>
            <a:ext cx="10515600" cy="2955747"/>
            <a:chOff x="0" y="0"/>
            <a:chExt cx="7933120" cy="22298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33120" cy="2229858"/>
            </a:xfrm>
            <a:custGeom>
              <a:avLst/>
              <a:gdLst/>
              <a:ahLst/>
              <a:cxnLst/>
              <a:rect l="l" t="t" r="r" b="b"/>
              <a:pathLst>
                <a:path w="7933120" h="2229858">
                  <a:moveTo>
                    <a:pt x="22087" y="0"/>
                  </a:moveTo>
                  <a:lnTo>
                    <a:pt x="7911033" y="0"/>
                  </a:lnTo>
                  <a:cubicBezTo>
                    <a:pt x="7916890" y="0"/>
                    <a:pt x="7922509" y="2327"/>
                    <a:pt x="7926650" y="6469"/>
                  </a:cubicBezTo>
                  <a:cubicBezTo>
                    <a:pt x="7930793" y="10611"/>
                    <a:pt x="7933120" y="16229"/>
                    <a:pt x="7933120" y="22087"/>
                  </a:cubicBezTo>
                  <a:lnTo>
                    <a:pt x="7933120" y="2207771"/>
                  </a:lnTo>
                  <a:cubicBezTo>
                    <a:pt x="7933120" y="2213629"/>
                    <a:pt x="7930793" y="2219247"/>
                    <a:pt x="7926650" y="2223389"/>
                  </a:cubicBezTo>
                  <a:cubicBezTo>
                    <a:pt x="7922509" y="2227531"/>
                    <a:pt x="7916890" y="2229858"/>
                    <a:pt x="7911033" y="2229858"/>
                  </a:cubicBezTo>
                  <a:lnTo>
                    <a:pt x="22087" y="2229858"/>
                  </a:lnTo>
                  <a:cubicBezTo>
                    <a:pt x="16229" y="2229858"/>
                    <a:pt x="10611" y="2227531"/>
                    <a:pt x="6469" y="2223389"/>
                  </a:cubicBezTo>
                  <a:cubicBezTo>
                    <a:pt x="2327" y="2219247"/>
                    <a:pt x="0" y="2213629"/>
                    <a:pt x="0" y="2207771"/>
                  </a:cubicBezTo>
                  <a:lnTo>
                    <a:pt x="0" y="22087"/>
                  </a:lnTo>
                  <a:cubicBezTo>
                    <a:pt x="0" y="16229"/>
                    <a:pt x="2327" y="10611"/>
                    <a:pt x="6469" y="6469"/>
                  </a:cubicBezTo>
                  <a:cubicBezTo>
                    <a:pt x="10611" y="2327"/>
                    <a:pt x="16229" y="0"/>
                    <a:pt x="2208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6F66FD">
                      <a:alpha val="100000"/>
                    </a:srgbClr>
                  </a:gs>
                  <a:gs pos="100000">
                    <a:srgbClr val="FBA152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7933120" cy="229653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l">
                <a:lnSpc>
                  <a:spcPts val="3919"/>
                </a:lnSpc>
              </a:pP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BƯỚC 1</a:t>
              </a:r>
            </a:p>
            <a:p>
              <a:pPr algn="l">
                <a:lnSpc>
                  <a:spcPts val="3919"/>
                </a:lnSpc>
              </a:pP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Khách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hàng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chọn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lựa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chương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trình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bảo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hiểm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muốn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tham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gia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và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nộp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phí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bảo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hiểm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cho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TVV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hoặc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chuyển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khoản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về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Công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Ty</a:t>
              </a:r>
            </a:p>
            <a:p>
              <a:pPr algn="l">
                <a:lnSpc>
                  <a:spcPts val="3919"/>
                </a:lnSpc>
              </a:pP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Khách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hàng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kê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khai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thông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tin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mua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bảo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hiểm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,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kê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khai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tình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trạng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sức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khỏe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(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Mục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VI.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Mẫu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Giấy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Yêu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Cầu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bảo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hiểm</a:t>
              </a: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)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4656226"/>
            <a:ext cx="10515600" cy="1965147"/>
            <a:chOff x="0" y="0"/>
            <a:chExt cx="7933120" cy="14825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3120" cy="1482535"/>
            </a:xfrm>
            <a:custGeom>
              <a:avLst/>
              <a:gdLst/>
              <a:ahLst/>
              <a:cxnLst/>
              <a:rect l="l" t="t" r="r" b="b"/>
              <a:pathLst>
                <a:path w="7933120" h="1482535">
                  <a:moveTo>
                    <a:pt x="22087" y="0"/>
                  </a:moveTo>
                  <a:lnTo>
                    <a:pt x="7911033" y="0"/>
                  </a:lnTo>
                  <a:cubicBezTo>
                    <a:pt x="7916890" y="0"/>
                    <a:pt x="7922509" y="2327"/>
                    <a:pt x="7926650" y="6469"/>
                  </a:cubicBezTo>
                  <a:cubicBezTo>
                    <a:pt x="7930793" y="10611"/>
                    <a:pt x="7933120" y="16229"/>
                    <a:pt x="7933120" y="22087"/>
                  </a:cubicBezTo>
                  <a:lnTo>
                    <a:pt x="7933120" y="1460448"/>
                  </a:lnTo>
                  <a:cubicBezTo>
                    <a:pt x="7933120" y="1466306"/>
                    <a:pt x="7930793" y="1471924"/>
                    <a:pt x="7926650" y="1476066"/>
                  </a:cubicBezTo>
                  <a:cubicBezTo>
                    <a:pt x="7922509" y="1480208"/>
                    <a:pt x="7916890" y="1482535"/>
                    <a:pt x="7911033" y="1482535"/>
                  </a:cubicBezTo>
                  <a:lnTo>
                    <a:pt x="22087" y="1482535"/>
                  </a:lnTo>
                  <a:cubicBezTo>
                    <a:pt x="16229" y="1482535"/>
                    <a:pt x="10611" y="1480208"/>
                    <a:pt x="6469" y="1476066"/>
                  </a:cubicBezTo>
                  <a:cubicBezTo>
                    <a:pt x="2327" y="1471924"/>
                    <a:pt x="0" y="1466306"/>
                    <a:pt x="0" y="1460448"/>
                  </a:cubicBezTo>
                  <a:lnTo>
                    <a:pt x="0" y="22087"/>
                  </a:lnTo>
                  <a:cubicBezTo>
                    <a:pt x="0" y="16229"/>
                    <a:pt x="2327" y="10611"/>
                    <a:pt x="6469" y="6469"/>
                  </a:cubicBezTo>
                  <a:cubicBezTo>
                    <a:pt x="10611" y="2327"/>
                    <a:pt x="16229" y="0"/>
                    <a:pt x="2208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6F66FD">
                      <a:alpha val="100000"/>
                    </a:srgbClr>
                  </a:gs>
                  <a:gs pos="100000">
                    <a:srgbClr val="FBA152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7933120" cy="154921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l">
                <a:lnSpc>
                  <a:spcPts val="3919"/>
                </a:lnSpc>
              </a:pPr>
              <a:r>
                <a:rPr lang="en-US" sz="2799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 Bold"/>
                  <a:cs typeface="Gilroy Bold"/>
                  <a:sym typeface="Gilroy Bold"/>
                </a:rPr>
                <a:t>BƯỚC 2</a:t>
              </a:r>
            </a:p>
            <a:p>
              <a:pPr algn="l">
                <a:lnSpc>
                  <a:spcPts val="3919"/>
                </a:lnSpc>
              </a:pP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TVV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gửi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thông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tin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khách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hang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gồm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: CCCD,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Giấy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khai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sinh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(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nếu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là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trẻ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em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),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Số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điện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thoại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,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Thẩm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định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Tình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trạng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sức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khỏe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theo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hướng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dẫn</a:t>
              </a:r>
              <a:endPara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003300" y="7000561"/>
            <a:ext cx="10515600" cy="2562540"/>
          </a:xfrm>
          <a:custGeom>
            <a:avLst/>
            <a:gdLst/>
            <a:ahLst/>
            <a:cxnLst/>
            <a:rect l="l" t="t" r="r" b="b"/>
            <a:pathLst>
              <a:path w="7933120" h="1482535">
                <a:moveTo>
                  <a:pt x="22087" y="0"/>
                </a:moveTo>
                <a:lnTo>
                  <a:pt x="7911033" y="0"/>
                </a:lnTo>
                <a:cubicBezTo>
                  <a:pt x="7916890" y="0"/>
                  <a:pt x="7922509" y="2327"/>
                  <a:pt x="7926650" y="6469"/>
                </a:cubicBezTo>
                <a:cubicBezTo>
                  <a:pt x="7930793" y="10611"/>
                  <a:pt x="7933120" y="16229"/>
                  <a:pt x="7933120" y="22087"/>
                </a:cubicBezTo>
                <a:lnTo>
                  <a:pt x="7933120" y="1460448"/>
                </a:lnTo>
                <a:cubicBezTo>
                  <a:pt x="7933120" y="1466306"/>
                  <a:pt x="7930793" y="1471924"/>
                  <a:pt x="7926650" y="1476066"/>
                </a:cubicBezTo>
                <a:cubicBezTo>
                  <a:pt x="7922509" y="1480208"/>
                  <a:pt x="7916890" y="1482535"/>
                  <a:pt x="7911033" y="1482535"/>
                </a:cubicBezTo>
                <a:lnTo>
                  <a:pt x="22087" y="1482535"/>
                </a:lnTo>
                <a:cubicBezTo>
                  <a:pt x="16229" y="1482535"/>
                  <a:pt x="10611" y="1480208"/>
                  <a:pt x="6469" y="1476066"/>
                </a:cubicBezTo>
                <a:cubicBezTo>
                  <a:pt x="2327" y="1471924"/>
                  <a:pt x="0" y="1466306"/>
                  <a:pt x="0" y="1460448"/>
                </a:cubicBezTo>
                <a:lnTo>
                  <a:pt x="0" y="22087"/>
                </a:lnTo>
                <a:cubicBezTo>
                  <a:pt x="0" y="16229"/>
                  <a:pt x="2327" y="10611"/>
                  <a:pt x="6469" y="6469"/>
                </a:cubicBezTo>
                <a:cubicBezTo>
                  <a:pt x="10611" y="2327"/>
                  <a:pt x="16229" y="0"/>
                  <a:pt x="22087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gradFill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0"/>
            </a:gra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35835" y="7039733"/>
            <a:ext cx="10515600" cy="1965147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l">
              <a:lnSpc>
                <a:spcPts val="3919"/>
              </a:lnSpc>
            </a:pPr>
            <a:r>
              <a:rPr lang="en-US" sz="27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BƯỚC 3</a:t>
            </a:r>
          </a:p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Insurlink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/ GA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gửi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giấy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chứng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nhận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điện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tử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về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cho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TVV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để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gửi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cho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khách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7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hàng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. 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442700" y="3297406"/>
            <a:ext cx="6827880" cy="6265694"/>
          </a:xfrm>
          <a:custGeom>
            <a:avLst/>
            <a:gdLst/>
            <a:ahLst/>
            <a:cxnLst/>
            <a:rect l="l" t="t" r="r" b="b"/>
            <a:pathLst>
              <a:path w="6827880" h="6265694">
                <a:moveTo>
                  <a:pt x="0" y="0"/>
                </a:moveTo>
                <a:lnTo>
                  <a:pt x="6827880" y="0"/>
                </a:lnTo>
                <a:lnTo>
                  <a:pt x="6827880" y="6265694"/>
                </a:lnTo>
                <a:lnTo>
                  <a:pt x="0" y="6265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1999140" y="1270415"/>
            <a:ext cx="5715000" cy="1984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  <a:spcBef>
                <a:spcPct val="0"/>
              </a:spcBef>
            </a:pPr>
            <a:r>
              <a:rPr lang="en-US" sz="5785" b="1">
                <a:solidFill>
                  <a:srgbClr val="FFFFFF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CÁCH THAM GIA </a:t>
            </a:r>
          </a:p>
          <a:p>
            <a:pPr algn="ctr">
              <a:lnSpc>
                <a:spcPts val="8100"/>
              </a:lnSpc>
              <a:spcBef>
                <a:spcPct val="0"/>
              </a:spcBef>
            </a:pPr>
            <a:r>
              <a:rPr lang="en-US" sz="5785" b="1">
                <a:solidFill>
                  <a:srgbClr val="FFFFFF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BẢO HIỂM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65724" y="5979640"/>
            <a:ext cx="4181832" cy="1709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15"/>
              </a:lnSpc>
              <a:spcBef>
                <a:spcPct val="0"/>
              </a:spcBef>
            </a:pPr>
            <a:r>
              <a:rPr lang="en-US" sz="10439" b="1" spc="2223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J</a:t>
            </a:r>
            <a:r>
              <a:rPr lang="en-US" sz="10439" b="1" spc="2223">
                <a:solidFill>
                  <a:srgbClr val="FBA152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O</a:t>
            </a:r>
            <a:r>
              <a:rPr lang="en-US" sz="10439" b="1" spc="2223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I</a:t>
            </a:r>
            <a:r>
              <a:rPr lang="en-US" sz="10439" b="1" spc="2223">
                <a:solidFill>
                  <a:srgbClr val="FBA152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69104" y="3146899"/>
            <a:ext cx="12090196" cy="4147858"/>
            <a:chOff x="0" y="0"/>
            <a:chExt cx="3265589" cy="11203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65589" cy="1120346"/>
            </a:xfrm>
            <a:custGeom>
              <a:avLst/>
              <a:gdLst/>
              <a:ahLst/>
              <a:cxnLst/>
              <a:rect l="l" t="t" r="r" b="b"/>
              <a:pathLst>
                <a:path w="3265589" h="1120346">
                  <a:moveTo>
                    <a:pt x="32658" y="0"/>
                  </a:moveTo>
                  <a:lnTo>
                    <a:pt x="3232931" y="0"/>
                  </a:lnTo>
                  <a:cubicBezTo>
                    <a:pt x="3241592" y="0"/>
                    <a:pt x="3249899" y="3441"/>
                    <a:pt x="3256023" y="9565"/>
                  </a:cubicBezTo>
                  <a:cubicBezTo>
                    <a:pt x="3262148" y="15690"/>
                    <a:pt x="3265589" y="23996"/>
                    <a:pt x="3265589" y="32658"/>
                  </a:cubicBezTo>
                  <a:lnTo>
                    <a:pt x="3265589" y="1087688"/>
                  </a:lnTo>
                  <a:cubicBezTo>
                    <a:pt x="3265589" y="1105724"/>
                    <a:pt x="3250967" y="1120346"/>
                    <a:pt x="3232931" y="1120346"/>
                  </a:cubicBezTo>
                  <a:lnTo>
                    <a:pt x="32658" y="1120346"/>
                  </a:lnTo>
                  <a:cubicBezTo>
                    <a:pt x="23996" y="1120346"/>
                    <a:pt x="15690" y="1116905"/>
                    <a:pt x="9565" y="1110780"/>
                  </a:cubicBezTo>
                  <a:cubicBezTo>
                    <a:pt x="3441" y="1104656"/>
                    <a:pt x="0" y="1096349"/>
                    <a:pt x="0" y="1087688"/>
                  </a:cubicBezTo>
                  <a:lnTo>
                    <a:pt x="0" y="32658"/>
                  </a:lnTo>
                  <a:cubicBezTo>
                    <a:pt x="0" y="14621"/>
                    <a:pt x="14621" y="0"/>
                    <a:pt x="326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85000"/>
                  </a:srgbClr>
                </a:gs>
                <a:gs pos="100000">
                  <a:srgbClr val="FBA152">
                    <a:alpha val="85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65589" cy="1167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86376" y="2420441"/>
            <a:ext cx="6214449" cy="5446117"/>
          </a:xfrm>
          <a:custGeom>
            <a:avLst/>
            <a:gdLst/>
            <a:ahLst/>
            <a:cxnLst/>
            <a:rect l="l" t="t" r="r" b="b"/>
            <a:pathLst>
              <a:path w="6214449" h="5446117">
                <a:moveTo>
                  <a:pt x="0" y="0"/>
                </a:moveTo>
                <a:lnTo>
                  <a:pt x="6214449" y="0"/>
                </a:lnTo>
                <a:lnTo>
                  <a:pt x="6214449" y="5446117"/>
                </a:lnTo>
                <a:lnTo>
                  <a:pt x="0" y="5446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" r="-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090749" y="3507909"/>
            <a:ext cx="9473827" cy="352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499" b="1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CÔNG TY TNHH DỊCH VỤ BẢO HIỂM TRỰC TUYẾN IBAOHIEM</a:t>
            </a:r>
          </a:p>
          <a:p>
            <a:pPr algn="l">
              <a:lnSpc>
                <a:spcPts val="3498"/>
              </a:lnSpc>
            </a:pPr>
            <a:endParaRPr lang="en-US" sz="2499">
              <a:solidFill>
                <a:srgbClr val="FFFFFF"/>
              </a:solidFill>
              <a:latin typeface="SVN-Gilroy" panose="00000500000000000000" pitchFamily="50" charset="0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498"/>
              </a:lnSpc>
            </a:pPr>
            <a:r>
              <a:rPr lang="en-US" sz="2499">
                <a:solidFill>
                  <a:srgbClr val="FFFFFF"/>
                </a:solidFill>
                <a:latin typeface="SVN-Gilroy" panose="00000500000000000000" pitchFamily="50" charset="0"/>
                <a:ea typeface="Arimo"/>
                <a:cs typeface="Arimo"/>
                <a:sym typeface="Arimo"/>
              </a:rPr>
              <a:t>Địa chỉ: Tầng 3, số 19 Ngõ 59 Láng Hạ, Phường Thành Công, Quận Ba Đình, Tp. Hà Nội</a:t>
            </a:r>
          </a:p>
          <a:p>
            <a:pPr algn="l">
              <a:lnSpc>
                <a:spcPts val="3498"/>
              </a:lnSpc>
            </a:pPr>
            <a:r>
              <a:rPr lang="en-US" sz="2499">
                <a:solidFill>
                  <a:srgbClr val="FFFFFF"/>
                </a:solidFill>
                <a:latin typeface="SVN-Gilroy" panose="00000500000000000000" pitchFamily="50" charset="0"/>
                <a:ea typeface="Arimo"/>
                <a:cs typeface="Arimo"/>
                <a:sym typeface="Arimo"/>
              </a:rPr>
              <a:t>Website: https://insurlink.vn/</a:t>
            </a:r>
          </a:p>
          <a:p>
            <a:pPr algn="l">
              <a:lnSpc>
                <a:spcPts val="3498"/>
              </a:lnSpc>
            </a:pPr>
            <a:r>
              <a:rPr lang="en-US" sz="2499">
                <a:solidFill>
                  <a:srgbClr val="FFFFFF"/>
                </a:solidFill>
                <a:latin typeface="SVN-Gilroy" panose="00000500000000000000" pitchFamily="50" charset="0"/>
                <a:ea typeface="Arimo"/>
                <a:cs typeface="Arimo"/>
                <a:sym typeface="Arimo"/>
              </a:rPr>
              <a:t>Hotline: 0949.139.333</a:t>
            </a:r>
          </a:p>
          <a:p>
            <a:pPr algn="l">
              <a:lnSpc>
                <a:spcPts val="3498"/>
              </a:lnSpc>
            </a:pPr>
            <a:r>
              <a:rPr lang="en-US" sz="2499">
                <a:solidFill>
                  <a:srgbClr val="FFFFFF"/>
                </a:solidFill>
                <a:latin typeface="SVN-Gilroy" panose="00000500000000000000" pitchFamily="50" charset="0"/>
                <a:ea typeface="Arimo"/>
                <a:cs typeface="Arimo"/>
                <a:sym typeface="Arimo"/>
              </a:rPr>
              <a:t>Tel: 02466.569.888</a:t>
            </a:r>
          </a:p>
          <a:p>
            <a:pPr algn="l">
              <a:lnSpc>
                <a:spcPts val="3498"/>
              </a:lnSpc>
            </a:pPr>
            <a:r>
              <a:rPr lang="en-US" sz="2499">
                <a:solidFill>
                  <a:srgbClr val="FFFFFF"/>
                </a:solidFill>
                <a:latin typeface="SVN-Gilroy" panose="00000500000000000000" pitchFamily="50" charset="0"/>
                <a:ea typeface="Arimo"/>
                <a:cs typeface="Arimo"/>
                <a:sym typeface="Arimo"/>
              </a:rPr>
              <a:t>Email: partner@insurlink.vn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516600" cy="10287000"/>
            <a:chOff x="0" y="0"/>
            <a:chExt cx="3265589" cy="11203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65589" cy="1120346"/>
            </a:xfrm>
            <a:custGeom>
              <a:avLst/>
              <a:gdLst/>
              <a:ahLst/>
              <a:cxnLst/>
              <a:rect l="l" t="t" r="r" b="b"/>
              <a:pathLst>
                <a:path w="3265589" h="1120346">
                  <a:moveTo>
                    <a:pt x="32658" y="0"/>
                  </a:moveTo>
                  <a:lnTo>
                    <a:pt x="3232931" y="0"/>
                  </a:lnTo>
                  <a:cubicBezTo>
                    <a:pt x="3241592" y="0"/>
                    <a:pt x="3249899" y="3441"/>
                    <a:pt x="3256023" y="9565"/>
                  </a:cubicBezTo>
                  <a:cubicBezTo>
                    <a:pt x="3262148" y="15690"/>
                    <a:pt x="3265589" y="23996"/>
                    <a:pt x="3265589" y="32658"/>
                  </a:cubicBezTo>
                  <a:lnTo>
                    <a:pt x="3265589" y="1087688"/>
                  </a:lnTo>
                  <a:cubicBezTo>
                    <a:pt x="3265589" y="1105724"/>
                    <a:pt x="3250967" y="1120346"/>
                    <a:pt x="3232931" y="1120346"/>
                  </a:cubicBezTo>
                  <a:lnTo>
                    <a:pt x="32658" y="1120346"/>
                  </a:lnTo>
                  <a:cubicBezTo>
                    <a:pt x="23996" y="1120346"/>
                    <a:pt x="15690" y="1116905"/>
                    <a:pt x="9565" y="1110780"/>
                  </a:cubicBezTo>
                  <a:cubicBezTo>
                    <a:pt x="3441" y="1104656"/>
                    <a:pt x="0" y="1096349"/>
                    <a:pt x="0" y="1087688"/>
                  </a:cubicBezTo>
                  <a:lnTo>
                    <a:pt x="0" y="32658"/>
                  </a:lnTo>
                  <a:cubicBezTo>
                    <a:pt x="0" y="14621"/>
                    <a:pt x="14621" y="0"/>
                    <a:pt x="326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85000"/>
                  </a:srgbClr>
                </a:gs>
                <a:gs pos="100000">
                  <a:srgbClr val="FBA152">
                    <a:alpha val="85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65589" cy="1167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362200" y="5295900"/>
            <a:ext cx="9473827" cy="55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8000" b="1" dirty="0">
                <a:solidFill>
                  <a:srgbClr val="FFFFFF"/>
                </a:solidFill>
                <a:latin typeface="SVN-Gilroy" panose="00000500000000000000" pitchFamily="50" charset="0"/>
                <a:ea typeface="Arimo"/>
                <a:cs typeface="Arimo"/>
                <a:sym typeface="Arimo Bold"/>
              </a:rPr>
              <a:t>THẢO LUẬN ?</a:t>
            </a:r>
            <a:endParaRPr lang="en-US" sz="8000" dirty="0">
              <a:solidFill>
                <a:srgbClr val="FFFFFF"/>
              </a:solidFill>
              <a:latin typeface="SVN-Gilroy" panose="00000500000000000000" pitchFamily="50" charset="0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76538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360381"/>
            <a:ext cx="5560246" cy="5926619"/>
          </a:xfrm>
          <a:custGeom>
            <a:avLst/>
            <a:gdLst/>
            <a:ahLst/>
            <a:cxnLst/>
            <a:rect l="l" t="t" r="r" b="b"/>
            <a:pathLst>
              <a:path w="5560246" h="5926619">
                <a:moveTo>
                  <a:pt x="0" y="0"/>
                </a:moveTo>
                <a:lnTo>
                  <a:pt x="5560246" y="0"/>
                </a:lnTo>
                <a:lnTo>
                  <a:pt x="5560246" y="5926619"/>
                </a:lnTo>
                <a:lnTo>
                  <a:pt x="0" y="5926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2" b="-1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1308100"/>
            <a:chOff x="0" y="0"/>
            <a:chExt cx="4274726" cy="34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344520"/>
            </a:xfrm>
            <a:custGeom>
              <a:avLst/>
              <a:gdLst/>
              <a:ahLst/>
              <a:cxnLst/>
              <a:rect l="l" t="t" r="r" b="b"/>
              <a:pathLst>
                <a:path w="4274726" h="344520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20193"/>
                  </a:lnTo>
                  <a:cubicBezTo>
                    <a:pt x="4274726" y="333629"/>
                    <a:pt x="4263834" y="344520"/>
                    <a:pt x="4250399" y="344520"/>
                  </a:cubicBezTo>
                  <a:lnTo>
                    <a:pt x="24327" y="344520"/>
                  </a:lnTo>
                  <a:cubicBezTo>
                    <a:pt x="10891" y="344520"/>
                    <a:pt x="0" y="333629"/>
                    <a:pt x="0" y="3201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74726" cy="392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10119" y="1412397"/>
            <a:ext cx="1146133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 spc="-7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ĐỐI TƯỢNG THAM GIA BẢO HIỂM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22BAE5-79CD-AA55-B5EA-BB20D9C5FC1A}"/>
              </a:ext>
            </a:extLst>
          </p:cNvPr>
          <p:cNvGrpSpPr/>
          <p:nvPr/>
        </p:nvGrpSpPr>
        <p:grpSpPr>
          <a:xfrm>
            <a:off x="7004470" y="2525191"/>
            <a:ext cx="10140530" cy="6448491"/>
            <a:chOff x="7140785" y="2720498"/>
            <a:chExt cx="10140530" cy="6448491"/>
          </a:xfrm>
        </p:grpSpPr>
        <p:grpSp>
          <p:nvGrpSpPr>
            <p:cNvPr id="13" name="Group 12"/>
            <p:cNvGrpSpPr/>
            <p:nvPr/>
          </p:nvGrpSpPr>
          <p:grpSpPr>
            <a:xfrm>
              <a:off x="7140785" y="2720498"/>
              <a:ext cx="10118515" cy="5470796"/>
              <a:chOff x="7140785" y="3262150"/>
              <a:chExt cx="10118515" cy="4995793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7140785" y="3667894"/>
                <a:ext cx="10118515" cy="8857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639958" lvl="2" indent="-213319" algn="l">
                  <a:lnSpc>
                    <a:spcPts val="3919"/>
                  </a:lnSpc>
                  <a:buFont typeface="Arial"/>
                  <a:buChar char="⚬"/>
                </a:pPr>
                <a:r>
                  <a:rPr lang="en-US" sz="2799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Từ</a:t>
                </a:r>
                <a:r>
                  <a:rPr lang="en-US" sz="2799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14 </a:t>
                </a:r>
                <a:r>
                  <a:rPr lang="en-US" sz="2799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ngày</a:t>
                </a:r>
                <a:r>
                  <a:rPr lang="en-US" sz="2799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tuổi</a:t>
                </a:r>
                <a:r>
                  <a:rPr lang="en-US" sz="2799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đến</a:t>
                </a:r>
                <a:r>
                  <a:rPr lang="en-US" sz="2799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799" dirty="0">
                    <a:latin typeface="SVN-Gilroy" panose="00000500000000000000" pitchFamily="50" charset="0"/>
                    <a:sym typeface="Arimo"/>
                  </a:rPr>
                  <a:t>65 </a:t>
                </a:r>
                <a:r>
                  <a:rPr lang="en-US" sz="2799" dirty="0" err="1">
                    <a:latin typeface="SVN-Gilroy" panose="00000500000000000000" pitchFamily="50" charset="0"/>
                    <a:sym typeface="Arimo"/>
                  </a:rPr>
                  <a:t>tuổi</a:t>
                </a:r>
                <a:r>
                  <a:rPr lang="en-US" sz="2799" dirty="0">
                    <a:latin typeface="SVN-Gilroy" panose="00000500000000000000" pitchFamily="50" charset="0"/>
                    <a:sym typeface="Arimo"/>
                  </a:rPr>
                  <a:t>, </a:t>
                </a:r>
                <a:r>
                  <a:rPr lang="en-US" sz="2799" dirty="0" err="1">
                    <a:latin typeface="SVN-Gilroy" panose="00000500000000000000" pitchFamily="50" charset="0"/>
                    <a:sym typeface="Arimo"/>
                  </a:rPr>
                  <a:t>tái</a:t>
                </a:r>
                <a:r>
                  <a:rPr lang="en-US" sz="2799" dirty="0">
                    <a:latin typeface="SVN-Gilroy" panose="00000500000000000000" pitchFamily="50" charset="0"/>
                    <a:sym typeface="Arimo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  <a:sym typeface="Arimo"/>
                  </a:rPr>
                  <a:t>tục</a:t>
                </a:r>
                <a:r>
                  <a:rPr lang="en-US" sz="2799" dirty="0">
                    <a:latin typeface="SVN-Gilroy" panose="00000500000000000000" pitchFamily="50" charset="0"/>
                    <a:sym typeface="Arimo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  <a:sym typeface="Arimo"/>
                  </a:rPr>
                  <a:t>tối</a:t>
                </a:r>
                <a:r>
                  <a:rPr lang="en-US" sz="2799" dirty="0">
                    <a:latin typeface="SVN-Gilroy" panose="00000500000000000000" pitchFamily="50" charset="0"/>
                    <a:sym typeface="Arimo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  <a:sym typeface="Arimo"/>
                  </a:rPr>
                  <a:t>đa</a:t>
                </a:r>
                <a:r>
                  <a:rPr lang="en-US" sz="2799" dirty="0">
                    <a:latin typeface="SVN-Gilroy" panose="00000500000000000000" pitchFamily="50" charset="0"/>
                    <a:sym typeface="Arimo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  <a:sym typeface="Arimo"/>
                  </a:rPr>
                  <a:t>đến</a:t>
                </a:r>
                <a:r>
                  <a:rPr lang="en-US" sz="2799" dirty="0">
                    <a:latin typeface="SVN-Gilroy" panose="00000500000000000000" pitchFamily="50" charset="0"/>
                    <a:sym typeface="Arimo"/>
                  </a:rPr>
                  <a:t> 70 </a:t>
                </a:r>
                <a:r>
                  <a:rPr lang="en-US" sz="2799" dirty="0" err="1">
                    <a:latin typeface="SVN-Gilroy" panose="00000500000000000000" pitchFamily="50" charset="0"/>
                    <a:sym typeface="Arimo"/>
                  </a:rPr>
                  <a:t>tuổi</a:t>
                </a:r>
                <a:r>
                  <a:rPr lang="en-US" sz="2799" dirty="0">
                    <a:latin typeface="SVN-Gilroy" panose="00000500000000000000" pitchFamily="50" charset="0"/>
                    <a:sym typeface="Arimo"/>
                  </a:rPr>
                  <a:t> (</a:t>
                </a:r>
                <a:r>
                  <a:rPr lang="en-US" sz="2799" dirty="0" err="1">
                    <a:latin typeface="SVN-Gilroy" panose="00000500000000000000" pitchFamily="50" charset="0"/>
                  </a:rPr>
                  <a:t>liên</a:t>
                </a:r>
                <a:r>
                  <a:rPr lang="en-US" sz="2799" dirty="0">
                    <a:latin typeface="SVN-Gilroy" panose="00000500000000000000" pitchFamily="50" charset="0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</a:rPr>
                  <a:t>tục</a:t>
                </a:r>
                <a:r>
                  <a:rPr lang="en-US" sz="2799" dirty="0">
                    <a:latin typeface="SVN-Gilroy" panose="00000500000000000000" pitchFamily="50" charset="0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</a:rPr>
                  <a:t>trong</a:t>
                </a:r>
                <a:r>
                  <a:rPr lang="en-US" sz="2799" dirty="0">
                    <a:latin typeface="SVN-Gilroy" panose="00000500000000000000" pitchFamily="50" charset="0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</a:rPr>
                  <a:t>vòng</a:t>
                </a:r>
                <a:r>
                  <a:rPr lang="en-US" sz="2799" dirty="0">
                    <a:latin typeface="SVN-Gilroy" panose="00000500000000000000" pitchFamily="50" charset="0"/>
                  </a:rPr>
                  <a:t> 5 </a:t>
                </a:r>
                <a:r>
                  <a:rPr lang="en-US" sz="2799" dirty="0" err="1">
                    <a:latin typeface="SVN-Gilroy" panose="00000500000000000000" pitchFamily="50" charset="0"/>
                  </a:rPr>
                  <a:t>năm</a:t>
                </a:r>
                <a:r>
                  <a:rPr lang="en-US" sz="2799" dirty="0">
                    <a:latin typeface="SVN-Gilroy" panose="00000500000000000000" pitchFamily="50" charset="0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</a:rPr>
                  <a:t>từ</a:t>
                </a:r>
                <a:r>
                  <a:rPr lang="en-US" sz="2799" dirty="0">
                    <a:latin typeface="SVN-Gilroy" panose="00000500000000000000" pitchFamily="50" charset="0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</a:rPr>
                  <a:t>trước</a:t>
                </a:r>
                <a:r>
                  <a:rPr lang="en-US" sz="2799" dirty="0">
                    <a:latin typeface="SVN-Gilroy" panose="00000500000000000000" pitchFamily="50" charset="0"/>
                  </a:rPr>
                  <a:t> 65 </a:t>
                </a:r>
                <a:r>
                  <a:rPr lang="en-US" sz="2799" dirty="0" err="1">
                    <a:latin typeface="SVN-Gilroy" panose="00000500000000000000" pitchFamily="50" charset="0"/>
                  </a:rPr>
                  <a:t>tuổi</a:t>
                </a:r>
                <a:r>
                  <a:rPr lang="en-US" sz="2799" dirty="0">
                    <a:latin typeface="SVN-Gilroy" panose="00000500000000000000" pitchFamily="50" charset="0"/>
                  </a:rPr>
                  <a:t>)</a:t>
                </a:r>
                <a:r>
                  <a:rPr lang="en-US" sz="2799" dirty="0">
                    <a:latin typeface="SVN-Gilroy" panose="00000500000000000000" pitchFamily="50" charset="0"/>
                    <a:sym typeface="Arimo"/>
                  </a:rPr>
                  <a:t>.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140785" y="3262150"/>
                <a:ext cx="10118515" cy="3851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58"/>
                  </a:lnSpc>
                </a:pP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Người</a:t>
                </a:r>
                <a:r>
                  <a:rPr lang="en-US" sz="2799" b="1" dirty="0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 </a:t>
                </a: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được</a:t>
                </a:r>
                <a:r>
                  <a:rPr lang="en-US" sz="2799" b="1" dirty="0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 </a:t>
                </a: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bảo</a:t>
                </a:r>
                <a:r>
                  <a:rPr lang="en-US" sz="2799" b="1" dirty="0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 </a:t>
                </a: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hiểm</a:t>
                </a:r>
                <a:endParaRPr lang="en-US" sz="2799" b="1" dirty="0">
                  <a:latin typeface="SVN-Gilroy" panose="00000500000000000000" pitchFamily="50" charset="0"/>
                  <a:ea typeface="Arimo Bold"/>
                  <a:cs typeface="Arimo Bold"/>
                  <a:sym typeface="Arimo Bold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140785" y="5178024"/>
                <a:ext cx="10118515" cy="22456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639958" lvl="2" indent="-213319" algn="l">
                  <a:lnSpc>
                    <a:spcPts val="3919"/>
                  </a:lnSpc>
                  <a:buFont typeface="Arial"/>
                  <a:buChar char="⚬"/>
                </a:pPr>
                <a:r>
                  <a:rPr lang="en-US" sz="2799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Người</a:t>
                </a:r>
                <a:r>
                  <a:rPr lang="en-US" sz="2799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799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bị</a:t>
                </a:r>
                <a:r>
                  <a:rPr lang="en-US" sz="2799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bệnh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thâm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thần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,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bệnh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phong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,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ung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thư</a:t>
                </a:r>
                <a:endParaRPr lang="en-US" sz="2800" dirty="0">
                  <a:latin typeface="SVN-Gilroy" panose="00000500000000000000" pitchFamily="50" charset="0"/>
                  <a:ea typeface="Arimo"/>
                  <a:cs typeface="Arimo"/>
                  <a:sym typeface="Arimo"/>
                </a:endParaRPr>
              </a:p>
              <a:p>
                <a:pPr marL="639958" lvl="2" indent="-213319" algn="l">
                  <a:lnSpc>
                    <a:spcPts val="3919"/>
                  </a:lnSpc>
                  <a:buFont typeface="Arial"/>
                  <a:buChar char="⚬"/>
                </a:pP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Người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bị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tàn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phế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hoặc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thương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tật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vĩnh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viễn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từ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50%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trở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lên</a:t>
                </a:r>
                <a:endParaRPr lang="en-US" sz="2800" dirty="0">
                  <a:latin typeface="SVN-Gilroy" panose="00000500000000000000" pitchFamily="50" charset="0"/>
                  <a:ea typeface="Arimo"/>
                  <a:cs typeface="Arimo"/>
                  <a:sym typeface="Arimo"/>
                </a:endParaRPr>
              </a:p>
              <a:p>
                <a:pPr marL="639958" lvl="2" indent="-213319" algn="l">
                  <a:lnSpc>
                    <a:spcPts val="3919"/>
                  </a:lnSpc>
                  <a:buFont typeface="Arial"/>
                  <a:buChar char="⚬"/>
                </a:pP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Người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đang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trong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thời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gian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điều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sym typeface="Arimo"/>
                  </a:rPr>
                  <a:t>trị</a:t>
                </a:r>
                <a:r>
                  <a:rPr lang="en-US" sz="2800" dirty="0">
                    <a:latin typeface="SVN-Gilroy" panose="00000500000000000000" pitchFamily="50" charset="0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thương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tật</a:t>
                </a:r>
                <a:r>
                  <a:rPr lang="en-US" sz="2800" dirty="0">
                    <a:latin typeface="SVN-Gilroy" panose="00000500000000000000" pitchFamily="50" charset="0"/>
                  </a:rPr>
                  <a:t> do tai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nạn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hoặc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điều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trị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nội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trú</a:t>
                </a:r>
                <a:r>
                  <a:rPr lang="en-US" sz="2800" dirty="0">
                    <a:latin typeface="SVN-Gilroy" panose="00000500000000000000" pitchFamily="50" charset="0"/>
                  </a:rPr>
                  <a:t>/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phẫu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thuật</a:t>
                </a:r>
                <a:r>
                  <a:rPr lang="en-US" sz="2800" dirty="0">
                    <a:latin typeface="SVN-Gilroy" panose="00000500000000000000" pitchFamily="50" charset="0"/>
                  </a:rPr>
                  <a:t> do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bệnh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tật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tại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các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cơ</a:t>
                </a:r>
                <a:r>
                  <a:rPr lang="en-US" sz="2800" dirty="0">
                    <a:latin typeface="SVN-Gilroy" panose="00000500000000000000" pitchFamily="50" charset="0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sở</a:t>
                </a:r>
                <a:r>
                  <a:rPr lang="en-US" sz="2800" dirty="0">
                    <a:latin typeface="SVN-Gilroy" panose="00000500000000000000" pitchFamily="50" charset="0"/>
                  </a:rPr>
                  <a:t> y </a:t>
                </a:r>
                <a:r>
                  <a:rPr lang="en-US" sz="2800" dirty="0" err="1">
                    <a:latin typeface="SVN-Gilroy" panose="00000500000000000000" pitchFamily="50" charset="0"/>
                  </a:rPr>
                  <a:t>tế</a:t>
                </a:r>
                <a:endParaRPr lang="en-US" sz="2800" dirty="0">
                  <a:latin typeface="SVN-Gilroy" panose="00000500000000000000" pitchFamily="50" charset="0"/>
                  <a:sym typeface="Arimo"/>
                </a:endParaRPr>
              </a:p>
              <a:p>
                <a:pPr marL="639958" lvl="2" indent="-213319" algn="l">
                  <a:lnSpc>
                    <a:spcPts val="3919"/>
                  </a:lnSpc>
                  <a:buFont typeface="Arial"/>
                  <a:buChar char="⚬"/>
                </a:pP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Người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trên</a:t>
                </a:r>
                <a:r>
                  <a:rPr lang="en-US" sz="2800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70 </a:t>
                </a:r>
                <a:r>
                  <a:rPr lang="en-US" sz="2800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tuổi</a:t>
                </a:r>
                <a:endParaRPr lang="en-US" sz="2800" dirty="0">
                  <a:latin typeface="SVN-Gilroy" panose="00000500000000000000" pitchFamily="50" charset="0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140785" y="4772280"/>
                <a:ext cx="10118515" cy="3851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58"/>
                  </a:lnSpc>
                </a:pP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Đối</a:t>
                </a:r>
                <a:r>
                  <a:rPr lang="en-US" sz="2799" b="1" dirty="0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 </a:t>
                </a: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tượng</a:t>
                </a:r>
                <a:r>
                  <a:rPr lang="en-US" sz="2799" b="1" dirty="0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 </a:t>
                </a: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không</a:t>
                </a:r>
                <a:r>
                  <a:rPr lang="en-US" sz="2799" b="1" dirty="0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 </a:t>
                </a: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nhận</a:t>
                </a:r>
                <a:r>
                  <a:rPr lang="en-US" sz="2799" b="1" dirty="0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 </a:t>
                </a: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bảo</a:t>
                </a:r>
                <a:r>
                  <a:rPr lang="en-US" sz="2799" b="1" dirty="0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 </a:t>
                </a: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hiểm</a:t>
                </a:r>
                <a:endParaRPr lang="en-US" sz="2799" b="1" dirty="0">
                  <a:latin typeface="SVN-Gilroy" panose="00000500000000000000" pitchFamily="50" charset="0"/>
                  <a:ea typeface="Arimo Bold"/>
                  <a:cs typeface="Arimo Bold"/>
                  <a:sym typeface="Arimo Bold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140785" y="7828868"/>
                <a:ext cx="10118515" cy="4290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639958" lvl="2" indent="-213319" algn="l">
                  <a:lnSpc>
                    <a:spcPts val="3919"/>
                  </a:lnSpc>
                  <a:buFont typeface="Arial"/>
                  <a:buChar char="⚬"/>
                </a:pPr>
                <a:r>
                  <a:rPr lang="en-US" sz="2799" dirty="0" err="1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Việt</a:t>
                </a:r>
                <a:r>
                  <a:rPr lang="en-US" sz="2799" dirty="0">
                    <a:latin typeface="SVN-Gilroy" panose="00000500000000000000" pitchFamily="50" charset="0"/>
                    <a:ea typeface="Arimo"/>
                    <a:cs typeface="Arimo"/>
                    <a:sym typeface="Arimo"/>
                  </a:rPr>
                  <a:t> Nam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140785" y="7423124"/>
                <a:ext cx="10118515" cy="3851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58"/>
                  </a:lnSpc>
                </a:pP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Phạm</a:t>
                </a:r>
                <a:r>
                  <a:rPr lang="en-US" sz="2799" b="1" dirty="0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 vi </a:t>
                </a: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địa</a:t>
                </a:r>
                <a:r>
                  <a:rPr lang="en-US" sz="2799" b="1" dirty="0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 </a:t>
                </a:r>
                <a:r>
                  <a:rPr lang="en-US" sz="2799" b="1" dirty="0" err="1">
                    <a:latin typeface="SVN-Gilroy" panose="00000500000000000000" pitchFamily="50" charset="0"/>
                    <a:ea typeface="Arimo Bold"/>
                    <a:cs typeface="Arimo Bold"/>
                    <a:sym typeface="Arimo Bold"/>
                  </a:rPr>
                  <a:t>lý</a:t>
                </a:r>
                <a:endParaRPr lang="en-US" sz="2799" b="1" dirty="0">
                  <a:latin typeface="SVN-Gilroy" panose="00000500000000000000" pitchFamily="50" charset="0"/>
                  <a:ea typeface="Arimo Bold"/>
                  <a:cs typeface="Arimo Bold"/>
                  <a:sym typeface="Arimo Bold"/>
                </a:endParaRPr>
              </a:p>
            </p:txBody>
          </p:sp>
        </p:grp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6D096BFB-D1E5-A894-BBF6-69DE4C6224AB}"/>
                </a:ext>
              </a:extLst>
            </p:cNvPr>
            <p:cNvSpPr txBox="1"/>
            <p:nvPr/>
          </p:nvSpPr>
          <p:spPr>
            <a:xfrm>
              <a:off x="7162800" y="8715019"/>
              <a:ext cx="10118515" cy="453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39958" lvl="2" indent="-213319" algn="l">
                <a:lnSpc>
                  <a:spcPts val="3919"/>
                </a:lnSpc>
                <a:buFont typeface="Arial"/>
                <a:buChar char="⚬"/>
              </a:pPr>
              <a:r>
                <a:rPr lang="vi-VN" sz="2400" dirty="0"/>
                <a:t>Sức Khỏe Gia Đình </a:t>
              </a:r>
              <a:r>
                <a:rPr lang="en-US" sz="2400" dirty="0"/>
                <a:t>QĐ </a:t>
              </a:r>
              <a:r>
                <a:rPr lang="vi-VN" sz="2400" dirty="0"/>
                <a:t>số: 001325/2006-BM/BHCN ngày 23/05/2006</a:t>
              </a:r>
              <a:endParaRPr lang="en-US" sz="2799" dirty="0">
                <a:latin typeface="SVN-Gilroy" panose="00000500000000000000" pitchFamily="50" charset="0"/>
                <a:sym typeface="Arimo"/>
              </a:endParaRP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A61830CA-CF72-CEEE-670C-3DC477EB3419}"/>
                </a:ext>
              </a:extLst>
            </p:cNvPr>
            <p:cNvSpPr txBox="1"/>
            <p:nvPr/>
          </p:nvSpPr>
          <p:spPr>
            <a:xfrm>
              <a:off x="7162800" y="8270696"/>
              <a:ext cx="10118515" cy="421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8"/>
                </a:lnSpc>
              </a:pPr>
              <a:r>
                <a:rPr lang="en-US" sz="2799" b="1" dirty="0">
                  <a:latin typeface="SVN-Gilroy" panose="00000500000000000000" pitchFamily="50" charset="0"/>
                  <a:ea typeface="Arimo Bold"/>
                  <a:cs typeface="Arimo Bold"/>
                  <a:sym typeface="Arimo Bold"/>
                </a:rPr>
                <a:t>Quy </a:t>
              </a:r>
              <a:r>
                <a:rPr lang="en-US" sz="2799" b="1" dirty="0" err="1">
                  <a:latin typeface="SVN-Gilroy" panose="00000500000000000000" pitchFamily="50" charset="0"/>
                  <a:ea typeface="Arimo Bold"/>
                  <a:cs typeface="Arimo Bold"/>
                  <a:sym typeface="Arimo Bold"/>
                </a:rPr>
                <a:t>tắc</a:t>
              </a:r>
              <a:r>
                <a:rPr lang="en-US" sz="2799" b="1" dirty="0">
                  <a:latin typeface="SVN-Gilroy" panose="00000500000000000000" pitchFamily="50" charset="0"/>
                  <a:ea typeface="Arimo Bold"/>
                  <a:cs typeface="Arimo Bold"/>
                  <a:sym typeface="Arimo Bold"/>
                </a:rPr>
                <a:t> </a:t>
              </a:r>
              <a:r>
                <a:rPr lang="en-US" sz="2799" b="1" dirty="0" err="1">
                  <a:latin typeface="SVN-Gilroy" panose="00000500000000000000" pitchFamily="50" charset="0"/>
                  <a:ea typeface="Arimo Bold"/>
                  <a:cs typeface="Arimo Bold"/>
                  <a:sym typeface="Arimo Bold"/>
                </a:rPr>
                <a:t>bảo</a:t>
              </a:r>
              <a:r>
                <a:rPr lang="en-US" sz="2799" b="1" dirty="0">
                  <a:latin typeface="SVN-Gilroy" panose="00000500000000000000" pitchFamily="50" charset="0"/>
                  <a:ea typeface="Arimo Bold"/>
                  <a:cs typeface="Arimo Bold"/>
                  <a:sym typeface="Arimo Bold"/>
                </a:rPr>
                <a:t> </a:t>
              </a:r>
              <a:r>
                <a:rPr lang="en-US" sz="2799" b="1" dirty="0" err="1">
                  <a:latin typeface="SVN-Gilroy" panose="00000500000000000000" pitchFamily="50" charset="0"/>
                  <a:ea typeface="Arimo Bold"/>
                  <a:cs typeface="Arimo Bold"/>
                  <a:sym typeface="Arimo Bold"/>
                </a:rPr>
                <a:t>hiểm</a:t>
              </a:r>
              <a:endParaRPr lang="en-US" sz="2799" b="1" dirty="0">
                <a:latin typeface="SVN-Gilroy" panose="00000500000000000000" pitchFamily="50" charset="0"/>
                <a:ea typeface="Arimo Bold"/>
                <a:cs typeface="Arimo Bold"/>
                <a:sym typeface="Arimo 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051637">
            <a:off x="-3524250" y="-3619259"/>
            <a:ext cx="15963900" cy="159639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59000"/>
                  </a:srgbClr>
                </a:gs>
                <a:gs pos="100000">
                  <a:srgbClr val="FBA152">
                    <a:alpha val="59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4683" y="4362691"/>
            <a:ext cx="6774158" cy="5924309"/>
          </a:xfrm>
          <a:custGeom>
            <a:avLst/>
            <a:gdLst/>
            <a:ahLst/>
            <a:cxnLst/>
            <a:rect l="l" t="t" r="r" b="b"/>
            <a:pathLst>
              <a:path w="6774158" h="5924309">
                <a:moveTo>
                  <a:pt x="0" y="0"/>
                </a:moveTo>
                <a:lnTo>
                  <a:pt x="6774158" y="0"/>
                </a:lnTo>
                <a:lnTo>
                  <a:pt x="6774158" y="5924309"/>
                </a:lnTo>
                <a:lnTo>
                  <a:pt x="0" y="59243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5" b="-2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FC769A-C15C-AC0C-F95D-AA7E94B7F0F1}"/>
              </a:ext>
            </a:extLst>
          </p:cNvPr>
          <p:cNvGrpSpPr/>
          <p:nvPr/>
        </p:nvGrpSpPr>
        <p:grpSpPr>
          <a:xfrm>
            <a:off x="9978523" y="647700"/>
            <a:ext cx="7835335" cy="1391780"/>
            <a:chOff x="9423965" y="1460500"/>
            <a:chExt cx="7835335" cy="1391780"/>
          </a:xfrm>
        </p:grpSpPr>
        <p:grpSp>
          <p:nvGrpSpPr>
            <p:cNvPr id="6" name="Group 6"/>
            <p:cNvGrpSpPr/>
            <p:nvPr/>
          </p:nvGrpSpPr>
          <p:grpSpPr>
            <a:xfrm>
              <a:off x="9423965" y="1460500"/>
              <a:ext cx="7835335" cy="1391780"/>
              <a:chOff x="0" y="0"/>
              <a:chExt cx="2063627" cy="3665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063627" cy="366559"/>
              </a:xfrm>
              <a:custGeom>
                <a:avLst/>
                <a:gdLst/>
                <a:ahLst/>
                <a:cxnLst/>
                <a:rect l="l" t="t" r="r" b="b"/>
                <a:pathLst>
                  <a:path w="2063627" h="366559">
                    <a:moveTo>
                      <a:pt x="29642" y="0"/>
                    </a:moveTo>
                    <a:lnTo>
                      <a:pt x="2033985" y="0"/>
                    </a:lnTo>
                    <a:cubicBezTo>
                      <a:pt x="2041847" y="0"/>
                      <a:pt x="2049386" y="3123"/>
                      <a:pt x="2054945" y="8682"/>
                    </a:cubicBezTo>
                    <a:cubicBezTo>
                      <a:pt x="2060504" y="14241"/>
                      <a:pt x="2063627" y="21781"/>
                      <a:pt x="2063627" y="29642"/>
                    </a:cubicBezTo>
                    <a:lnTo>
                      <a:pt x="2063627" y="336917"/>
                    </a:lnTo>
                    <a:cubicBezTo>
                      <a:pt x="2063627" y="353288"/>
                      <a:pt x="2050356" y="366559"/>
                      <a:pt x="2033985" y="366559"/>
                    </a:cubicBezTo>
                    <a:lnTo>
                      <a:pt x="29642" y="366559"/>
                    </a:lnTo>
                    <a:cubicBezTo>
                      <a:pt x="21781" y="366559"/>
                      <a:pt x="14241" y="363436"/>
                      <a:pt x="8682" y="357877"/>
                    </a:cubicBezTo>
                    <a:cubicBezTo>
                      <a:pt x="3123" y="352318"/>
                      <a:pt x="0" y="344779"/>
                      <a:pt x="0" y="336917"/>
                    </a:cubicBezTo>
                    <a:lnTo>
                      <a:pt x="0" y="29642"/>
                    </a:lnTo>
                    <a:cubicBezTo>
                      <a:pt x="0" y="13271"/>
                      <a:pt x="13271" y="0"/>
                      <a:pt x="29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gradFill>
                  <a:gsLst>
                    <a:gs pos="0">
                      <a:srgbClr val="6F66FD">
                        <a:alpha val="100000"/>
                      </a:srgbClr>
                    </a:gs>
                    <a:gs pos="100000">
                      <a:srgbClr val="FBA152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063627" cy="4141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9807989" y="1741145"/>
              <a:ext cx="7067287" cy="839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0"/>
                </a:lnSpc>
              </a:pP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Được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tham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gia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độc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lập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không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cần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hợp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đồng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nhân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thọ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, 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hay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điều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kiện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tài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chính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đi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kèm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nào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khác</a:t>
              </a:r>
              <a:endParaRPr lang="en-US" sz="2675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361E862-B834-E83F-7EE2-03EA9F52F276}"/>
              </a:ext>
            </a:extLst>
          </p:cNvPr>
          <p:cNvGrpSpPr/>
          <p:nvPr/>
        </p:nvGrpSpPr>
        <p:grpSpPr>
          <a:xfrm>
            <a:off x="9978523" y="3852524"/>
            <a:ext cx="7835335" cy="1391780"/>
            <a:chOff x="9978523" y="3852524"/>
            <a:chExt cx="7835335" cy="1391780"/>
          </a:xfrm>
        </p:grpSpPr>
        <p:grpSp>
          <p:nvGrpSpPr>
            <p:cNvPr id="12" name="Group 12"/>
            <p:cNvGrpSpPr/>
            <p:nvPr/>
          </p:nvGrpSpPr>
          <p:grpSpPr>
            <a:xfrm>
              <a:off x="9978523" y="3852524"/>
              <a:ext cx="7835335" cy="1391780"/>
              <a:chOff x="0" y="0"/>
              <a:chExt cx="2063627" cy="36655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063627" cy="366559"/>
              </a:xfrm>
              <a:custGeom>
                <a:avLst/>
                <a:gdLst/>
                <a:ahLst/>
                <a:cxnLst/>
                <a:rect l="l" t="t" r="r" b="b"/>
                <a:pathLst>
                  <a:path w="2063627" h="366559">
                    <a:moveTo>
                      <a:pt x="29642" y="0"/>
                    </a:moveTo>
                    <a:lnTo>
                      <a:pt x="2033985" y="0"/>
                    </a:lnTo>
                    <a:cubicBezTo>
                      <a:pt x="2041847" y="0"/>
                      <a:pt x="2049386" y="3123"/>
                      <a:pt x="2054945" y="8682"/>
                    </a:cubicBezTo>
                    <a:cubicBezTo>
                      <a:pt x="2060504" y="14241"/>
                      <a:pt x="2063627" y="21781"/>
                      <a:pt x="2063627" y="29642"/>
                    </a:cubicBezTo>
                    <a:lnTo>
                      <a:pt x="2063627" y="336917"/>
                    </a:lnTo>
                    <a:cubicBezTo>
                      <a:pt x="2063627" y="353288"/>
                      <a:pt x="2050356" y="366559"/>
                      <a:pt x="2033985" y="366559"/>
                    </a:cubicBezTo>
                    <a:lnTo>
                      <a:pt x="29642" y="366559"/>
                    </a:lnTo>
                    <a:cubicBezTo>
                      <a:pt x="21781" y="366559"/>
                      <a:pt x="14241" y="363436"/>
                      <a:pt x="8682" y="357877"/>
                    </a:cubicBezTo>
                    <a:cubicBezTo>
                      <a:pt x="3123" y="352318"/>
                      <a:pt x="0" y="344779"/>
                      <a:pt x="0" y="336917"/>
                    </a:cubicBezTo>
                    <a:lnTo>
                      <a:pt x="0" y="29642"/>
                    </a:lnTo>
                    <a:cubicBezTo>
                      <a:pt x="0" y="13271"/>
                      <a:pt x="13271" y="0"/>
                      <a:pt x="29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gradFill>
                  <a:gsLst>
                    <a:gs pos="0">
                      <a:srgbClr val="6F66FD">
                        <a:alpha val="100000"/>
                      </a:srgbClr>
                    </a:gs>
                    <a:gs pos="100000">
                      <a:srgbClr val="FBA152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2063627" cy="4141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0693613" y="4122506"/>
              <a:ext cx="6405154" cy="839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0"/>
                </a:lnSpc>
              </a:pP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Các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mức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quyền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lợi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đa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dạng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,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phù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hợp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với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mọi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đối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tượng</a:t>
              </a:r>
              <a:endParaRPr lang="en-US" sz="2675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74D676-B3C4-08C8-BF4F-1E9F4155DA16}"/>
              </a:ext>
            </a:extLst>
          </p:cNvPr>
          <p:cNvGrpSpPr/>
          <p:nvPr/>
        </p:nvGrpSpPr>
        <p:grpSpPr>
          <a:xfrm>
            <a:off x="9978523" y="2251194"/>
            <a:ext cx="7835335" cy="1391780"/>
            <a:chOff x="9423965" y="3063994"/>
            <a:chExt cx="7835335" cy="1391780"/>
          </a:xfrm>
        </p:grpSpPr>
        <p:grpSp>
          <p:nvGrpSpPr>
            <p:cNvPr id="9" name="Group 9"/>
            <p:cNvGrpSpPr/>
            <p:nvPr/>
          </p:nvGrpSpPr>
          <p:grpSpPr>
            <a:xfrm>
              <a:off x="9423965" y="3063994"/>
              <a:ext cx="7835335" cy="1391780"/>
              <a:chOff x="0" y="0"/>
              <a:chExt cx="2063627" cy="3665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063627" cy="366559"/>
              </a:xfrm>
              <a:custGeom>
                <a:avLst/>
                <a:gdLst/>
                <a:ahLst/>
                <a:cxnLst/>
                <a:rect l="l" t="t" r="r" b="b"/>
                <a:pathLst>
                  <a:path w="2063627" h="366559">
                    <a:moveTo>
                      <a:pt x="29642" y="0"/>
                    </a:moveTo>
                    <a:lnTo>
                      <a:pt x="2033985" y="0"/>
                    </a:lnTo>
                    <a:cubicBezTo>
                      <a:pt x="2041847" y="0"/>
                      <a:pt x="2049386" y="3123"/>
                      <a:pt x="2054945" y="8682"/>
                    </a:cubicBezTo>
                    <a:cubicBezTo>
                      <a:pt x="2060504" y="14241"/>
                      <a:pt x="2063627" y="21781"/>
                      <a:pt x="2063627" y="29642"/>
                    </a:cubicBezTo>
                    <a:lnTo>
                      <a:pt x="2063627" y="336917"/>
                    </a:lnTo>
                    <a:cubicBezTo>
                      <a:pt x="2063627" y="353288"/>
                      <a:pt x="2050356" y="366559"/>
                      <a:pt x="2033985" y="366559"/>
                    </a:cubicBezTo>
                    <a:lnTo>
                      <a:pt x="29642" y="366559"/>
                    </a:lnTo>
                    <a:cubicBezTo>
                      <a:pt x="21781" y="366559"/>
                      <a:pt x="14241" y="363436"/>
                      <a:pt x="8682" y="357877"/>
                    </a:cubicBezTo>
                    <a:cubicBezTo>
                      <a:pt x="3123" y="352318"/>
                      <a:pt x="0" y="344779"/>
                      <a:pt x="0" y="336917"/>
                    </a:cubicBezTo>
                    <a:lnTo>
                      <a:pt x="0" y="29642"/>
                    </a:lnTo>
                    <a:cubicBezTo>
                      <a:pt x="0" y="13271"/>
                      <a:pt x="13271" y="0"/>
                      <a:pt x="29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gradFill>
                  <a:gsLst>
                    <a:gs pos="0">
                      <a:srgbClr val="6F66FD">
                        <a:alpha val="100000"/>
                      </a:srgbClr>
                    </a:gs>
                    <a:gs pos="100000">
                      <a:srgbClr val="FBA152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063627" cy="4141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0139056" y="3356008"/>
              <a:ext cx="6405154" cy="839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0"/>
                </a:lnSpc>
              </a:pP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Quyền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lợi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trợ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cấp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cao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nhất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thị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trường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,</a:t>
              </a:r>
            </a:p>
            <a:p>
              <a:pPr algn="ctr">
                <a:lnSpc>
                  <a:spcPts val="3210"/>
                </a:lnSpc>
              </a:pP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lên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đến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1.250.000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đồng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/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ngày</a:t>
              </a:r>
              <a:endParaRPr lang="en-US" sz="2675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FE842F-C3BB-0746-C541-CDCDF2D567ED}"/>
              </a:ext>
            </a:extLst>
          </p:cNvPr>
          <p:cNvGrpSpPr/>
          <p:nvPr/>
        </p:nvGrpSpPr>
        <p:grpSpPr>
          <a:xfrm>
            <a:off x="9978523" y="5453854"/>
            <a:ext cx="7835335" cy="1631041"/>
            <a:chOff x="9423965" y="6266654"/>
            <a:chExt cx="7835335" cy="1631041"/>
          </a:xfrm>
        </p:grpSpPr>
        <p:grpSp>
          <p:nvGrpSpPr>
            <p:cNvPr id="18" name="Group 18"/>
            <p:cNvGrpSpPr/>
            <p:nvPr/>
          </p:nvGrpSpPr>
          <p:grpSpPr>
            <a:xfrm>
              <a:off x="9423965" y="6266654"/>
              <a:ext cx="7835335" cy="1631041"/>
              <a:chOff x="0" y="0"/>
              <a:chExt cx="2063627" cy="42957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063627" cy="429575"/>
              </a:xfrm>
              <a:custGeom>
                <a:avLst/>
                <a:gdLst/>
                <a:ahLst/>
                <a:cxnLst/>
                <a:rect l="l" t="t" r="r" b="b"/>
                <a:pathLst>
                  <a:path w="2063627" h="429575">
                    <a:moveTo>
                      <a:pt x="29642" y="0"/>
                    </a:moveTo>
                    <a:lnTo>
                      <a:pt x="2033985" y="0"/>
                    </a:lnTo>
                    <a:cubicBezTo>
                      <a:pt x="2041847" y="0"/>
                      <a:pt x="2049386" y="3123"/>
                      <a:pt x="2054945" y="8682"/>
                    </a:cubicBezTo>
                    <a:cubicBezTo>
                      <a:pt x="2060504" y="14241"/>
                      <a:pt x="2063627" y="21781"/>
                      <a:pt x="2063627" y="29642"/>
                    </a:cubicBezTo>
                    <a:lnTo>
                      <a:pt x="2063627" y="399932"/>
                    </a:lnTo>
                    <a:cubicBezTo>
                      <a:pt x="2063627" y="416303"/>
                      <a:pt x="2050356" y="429575"/>
                      <a:pt x="2033985" y="429575"/>
                    </a:cubicBezTo>
                    <a:lnTo>
                      <a:pt x="29642" y="429575"/>
                    </a:lnTo>
                    <a:cubicBezTo>
                      <a:pt x="21781" y="429575"/>
                      <a:pt x="14241" y="426451"/>
                      <a:pt x="8682" y="420892"/>
                    </a:cubicBezTo>
                    <a:cubicBezTo>
                      <a:pt x="3123" y="415333"/>
                      <a:pt x="0" y="407794"/>
                      <a:pt x="0" y="399932"/>
                    </a:cubicBezTo>
                    <a:lnTo>
                      <a:pt x="0" y="29642"/>
                    </a:lnTo>
                    <a:cubicBezTo>
                      <a:pt x="0" y="13271"/>
                      <a:pt x="13271" y="0"/>
                      <a:pt x="29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gradFill>
                  <a:gsLst>
                    <a:gs pos="0">
                      <a:srgbClr val="6F66FD">
                        <a:alpha val="100000"/>
                      </a:srgbClr>
                    </a:gs>
                    <a:gs pos="100000">
                      <a:srgbClr val="FBA152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2063627" cy="4771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9700765" y="6447572"/>
              <a:ext cx="7281736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0"/>
                </a:lnSpc>
              </a:pP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Giấy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chứng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nhận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điện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tử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tiện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lợi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cho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người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tham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gia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bảo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hiểm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bất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kể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khoảng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cách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địa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lý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và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yêu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cầu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bồi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thường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thủ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tục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đơn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giản</a:t>
              </a:r>
              <a:endParaRPr lang="en-US" sz="2675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C436B1-F91D-5DCD-AA16-DAC7ECA550D6}"/>
              </a:ext>
            </a:extLst>
          </p:cNvPr>
          <p:cNvGrpSpPr/>
          <p:nvPr/>
        </p:nvGrpSpPr>
        <p:grpSpPr>
          <a:xfrm>
            <a:off x="9978523" y="7294445"/>
            <a:ext cx="7835335" cy="1391780"/>
            <a:chOff x="9423965" y="8107245"/>
            <a:chExt cx="7835335" cy="1391780"/>
          </a:xfrm>
        </p:grpSpPr>
        <p:grpSp>
          <p:nvGrpSpPr>
            <p:cNvPr id="15" name="Group 15"/>
            <p:cNvGrpSpPr/>
            <p:nvPr/>
          </p:nvGrpSpPr>
          <p:grpSpPr>
            <a:xfrm>
              <a:off x="9423965" y="8107245"/>
              <a:ext cx="7835335" cy="1391780"/>
              <a:chOff x="0" y="0"/>
              <a:chExt cx="2063627" cy="36655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063627" cy="366559"/>
              </a:xfrm>
              <a:custGeom>
                <a:avLst/>
                <a:gdLst/>
                <a:ahLst/>
                <a:cxnLst/>
                <a:rect l="l" t="t" r="r" b="b"/>
                <a:pathLst>
                  <a:path w="2063627" h="366559">
                    <a:moveTo>
                      <a:pt x="29642" y="0"/>
                    </a:moveTo>
                    <a:lnTo>
                      <a:pt x="2033985" y="0"/>
                    </a:lnTo>
                    <a:cubicBezTo>
                      <a:pt x="2041847" y="0"/>
                      <a:pt x="2049386" y="3123"/>
                      <a:pt x="2054945" y="8682"/>
                    </a:cubicBezTo>
                    <a:cubicBezTo>
                      <a:pt x="2060504" y="14241"/>
                      <a:pt x="2063627" y="21781"/>
                      <a:pt x="2063627" y="29642"/>
                    </a:cubicBezTo>
                    <a:lnTo>
                      <a:pt x="2063627" y="336917"/>
                    </a:lnTo>
                    <a:cubicBezTo>
                      <a:pt x="2063627" y="353288"/>
                      <a:pt x="2050356" y="366559"/>
                      <a:pt x="2033985" y="366559"/>
                    </a:cubicBezTo>
                    <a:lnTo>
                      <a:pt x="29642" y="366559"/>
                    </a:lnTo>
                    <a:cubicBezTo>
                      <a:pt x="21781" y="366559"/>
                      <a:pt x="14241" y="363436"/>
                      <a:pt x="8682" y="357877"/>
                    </a:cubicBezTo>
                    <a:cubicBezTo>
                      <a:pt x="3123" y="352318"/>
                      <a:pt x="0" y="344779"/>
                      <a:pt x="0" y="336917"/>
                    </a:cubicBezTo>
                    <a:lnTo>
                      <a:pt x="0" y="29642"/>
                    </a:lnTo>
                    <a:cubicBezTo>
                      <a:pt x="0" y="13271"/>
                      <a:pt x="13271" y="0"/>
                      <a:pt x="29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gradFill>
                  <a:gsLst>
                    <a:gs pos="0">
                      <a:srgbClr val="6F66FD">
                        <a:alpha val="100000"/>
                      </a:srgbClr>
                    </a:gs>
                    <a:gs pos="100000">
                      <a:srgbClr val="FBA152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2063627" cy="4141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9700765" y="8402520"/>
              <a:ext cx="728173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0"/>
                </a:lnSpc>
              </a:pP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Được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chi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trả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độc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lập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với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chương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trình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bảo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hiểm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y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tế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Nhà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nước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và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các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chương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trình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bảo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hiểm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khác</a:t>
              </a:r>
              <a:endParaRPr lang="en-US" sz="2675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73100" y="1854345"/>
            <a:ext cx="825732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spc="-79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CÁC ĐIỂM ƯU VIỆT </a:t>
            </a:r>
          </a:p>
          <a:p>
            <a:pPr algn="ctr">
              <a:lnSpc>
                <a:spcPts val="4799"/>
              </a:lnSpc>
            </a:pPr>
            <a:r>
              <a:rPr lang="en-US" sz="3999" b="1" spc="-79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CỦA CHƯƠNG TRÌNH BẢO HIỂM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CC0B87-6D37-3707-E946-E1AB7946822F}"/>
              </a:ext>
            </a:extLst>
          </p:cNvPr>
          <p:cNvGrpSpPr/>
          <p:nvPr/>
        </p:nvGrpSpPr>
        <p:grpSpPr>
          <a:xfrm>
            <a:off x="9978523" y="8910206"/>
            <a:ext cx="7835335" cy="1134272"/>
            <a:chOff x="9423965" y="9723006"/>
            <a:chExt cx="7835335" cy="1134272"/>
          </a:xfrm>
        </p:grpSpPr>
        <p:grpSp>
          <p:nvGrpSpPr>
            <p:cNvPr id="27" name="Group 18">
              <a:extLst>
                <a:ext uri="{FF2B5EF4-FFF2-40B4-BE49-F238E27FC236}">
                  <a16:creationId xmlns:a16="http://schemas.microsoft.com/office/drawing/2014/main" id="{77A7433B-D82B-573B-17CF-D2ABFEE02113}"/>
                </a:ext>
              </a:extLst>
            </p:cNvPr>
            <p:cNvGrpSpPr/>
            <p:nvPr/>
          </p:nvGrpSpPr>
          <p:grpSpPr>
            <a:xfrm>
              <a:off x="9423965" y="9723006"/>
              <a:ext cx="7835335" cy="1134272"/>
              <a:chOff x="0" y="0"/>
              <a:chExt cx="2063627" cy="429574"/>
            </a:xfrm>
          </p:grpSpPr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76301BEA-B57D-0195-CB8D-56A9F9101EFD}"/>
                  </a:ext>
                </a:extLst>
              </p:cNvPr>
              <p:cNvSpPr/>
              <p:nvPr/>
            </p:nvSpPr>
            <p:spPr>
              <a:xfrm>
                <a:off x="0" y="0"/>
                <a:ext cx="2063627" cy="429575"/>
              </a:xfrm>
              <a:custGeom>
                <a:avLst/>
                <a:gdLst/>
                <a:ahLst/>
                <a:cxnLst/>
                <a:rect l="l" t="t" r="r" b="b"/>
                <a:pathLst>
                  <a:path w="2063627" h="429575">
                    <a:moveTo>
                      <a:pt x="29642" y="0"/>
                    </a:moveTo>
                    <a:lnTo>
                      <a:pt x="2033985" y="0"/>
                    </a:lnTo>
                    <a:cubicBezTo>
                      <a:pt x="2041847" y="0"/>
                      <a:pt x="2049386" y="3123"/>
                      <a:pt x="2054945" y="8682"/>
                    </a:cubicBezTo>
                    <a:cubicBezTo>
                      <a:pt x="2060504" y="14241"/>
                      <a:pt x="2063627" y="21781"/>
                      <a:pt x="2063627" y="29642"/>
                    </a:cubicBezTo>
                    <a:lnTo>
                      <a:pt x="2063627" y="399932"/>
                    </a:lnTo>
                    <a:cubicBezTo>
                      <a:pt x="2063627" y="416303"/>
                      <a:pt x="2050356" y="429575"/>
                      <a:pt x="2033985" y="429575"/>
                    </a:cubicBezTo>
                    <a:lnTo>
                      <a:pt x="29642" y="429575"/>
                    </a:lnTo>
                    <a:cubicBezTo>
                      <a:pt x="21781" y="429575"/>
                      <a:pt x="14241" y="426451"/>
                      <a:pt x="8682" y="420892"/>
                    </a:cubicBezTo>
                    <a:cubicBezTo>
                      <a:pt x="3123" y="415333"/>
                      <a:pt x="0" y="407794"/>
                      <a:pt x="0" y="399932"/>
                    </a:cubicBezTo>
                    <a:lnTo>
                      <a:pt x="0" y="29642"/>
                    </a:lnTo>
                    <a:cubicBezTo>
                      <a:pt x="0" y="13271"/>
                      <a:pt x="13271" y="0"/>
                      <a:pt x="29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gradFill>
                  <a:gsLst>
                    <a:gs pos="0">
                      <a:srgbClr val="6F66FD">
                        <a:alpha val="100000"/>
                      </a:srgbClr>
                    </a:gs>
                    <a:gs pos="100000">
                      <a:srgbClr val="FBA152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0">
                <a:extLst>
                  <a:ext uri="{FF2B5EF4-FFF2-40B4-BE49-F238E27FC236}">
                    <a16:creationId xmlns:a16="http://schemas.microsoft.com/office/drawing/2014/main" id="{2CE8E42D-33A0-242F-41B2-E8F321CF301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063627" cy="4771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C4F764F5-20A2-3089-781A-E6A8508D8941}"/>
                </a:ext>
              </a:extLst>
            </p:cNvPr>
            <p:cNvSpPr txBox="1"/>
            <p:nvPr/>
          </p:nvSpPr>
          <p:spPr>
            <a:xfrm>
              <a:off x="9700765" y="9903923"/>
              <a:ext cx="728173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0"/>
                </a:lnSpc>
              </a:pP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Thẩm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</a:t>
              </a:r>
              <a:r>
                <a:rPr lang="en-US" sz="2675" b="1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định</a:t>
              </a:r>
              <a:r>
                <a:rPr lang="en-US" sz="2675" b="1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Arimo"/>
                  <a:cs typeface="Arimo"/>
                  <a:sym typeface="Arimo"/>
                </a:rPr>
                <a:t> online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tạo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thuận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lợi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cho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quá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trình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cấp</a:t>
              </a:r>
              <a:r>
                <a:rPr lang="en-US" sz="2675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 </a:t>
              </a:r>
              <a:r>
                <a:rPr lang="en-US" sz="2675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sym typeface="Arimo"/>
                </a:rPr>
                <a:t>đơn</a:t>
              </a:r>
              <a:endParaRPr lang="en-US" sz="2675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sym typeface="Arim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08036"/>
              </p:ext>
            </p:extLst>
          </p:nvPr>
        </p:nvGraphicFramePr>
        <p:xfrm>
          <a:off x="786219" y="1588138"/>
          <a:ext cx="16892182" cy="8127358"/>
        </p:xfrm>
        <a:graphic>
          <a:graphicData uri="http://schemas.openxmlformats.org/drawingml/2006/table">
            <a:tbl>
              <a:tblPr/>
              <a:tblGrid>
                <a:gridCol w="681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9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9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5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01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1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2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3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4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5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19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rgbClr val="FFFFFF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A. QUYỀN LỢI BẢO HIỂM TAI NẠN. GIỚI HẠN/NGƯỜI/NĂM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6F66FD">
                            <a:alpha val="100000"/>
                          </a:srgbClr>
                        </a:gs>
                        <a:gs pos="100000">
                          <a:srgbClr val="FBA152">
                            <a:alpha val="100000"/>
                          </a:srgbClr>
                        </a:gs>
                      </a:gsLst>
                      <a:lin ang="27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50.000.000 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100.000.000 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150.000.000 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200.000.000 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300.000.000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19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1.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Tử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vong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,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tật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toàn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bộ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vĩnh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viễn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do tai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nạn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: chi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trả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100% STBH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50.000.000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100.000.000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150.000.000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200.000.000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300.000.000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615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2.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Tử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vong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,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tật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toàn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bộ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vĩnh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viễn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do tai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nạn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khi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di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chuyển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trên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phương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tiện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công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cộng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có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mua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vé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hành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khách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: chi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trả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200% STBH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100.000.000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200.000.000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300.000.000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400.000.000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600.000.000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9892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3.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tật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bộ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phận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vĩnh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viễn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do tai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nạn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%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của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50.000.000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theo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tật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do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Minh ban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hành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%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của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100.000.000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theo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tật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do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Minh ban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hành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%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của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150.000.000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theo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tật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do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Minh ban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hành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%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của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200.000.000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theo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tật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do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Minh ban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hành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%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của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300.000.000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theo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tật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do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Minh ban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hành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4970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4.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Trợ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cấp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nằm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/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ngày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do tai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nạn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.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Tối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đa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30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ngày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/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năm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.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Giới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hạn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/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người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/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năm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.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lnSpc>
                          <a:spcPts val="2238"/>
                        </a:lnSpc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Trường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hợp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do tai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nạn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có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phẫu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thuật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: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giới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hạn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tối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đa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10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ngày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/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đợt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.</a:t>
                      </a:r>
                    </a:p>
                    <a:p>
                      <a:pPr algn="l">
                        <a:lnSpc>
                          <a:spcPts val="2238"/>
                        </a:lnSpc>
                      </a:pP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Trường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hợp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do tai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nạn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không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phẫu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thuật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: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giới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hạn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tối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đa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5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ngày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/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đợt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,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chỉ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chi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trả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từ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ngày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thứ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2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trở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</a:p>
                    <a:p>
                      <a:pPr algn="l">
                        <a:lnSpc>
                          <a:spcPts val="2238"/>
                        </a:lnSpc>
                      </a:pP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Loại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trừ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điều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trị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tại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: </a:t>
                      </a:r>
                    </a:p>
                    <a:p>
                      <a:pPr marL="285750" indent="-285750" algn="l">
                        <a:lnSpc>
                          <a:spcPts val="2238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Trung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tâm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y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tế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tuyến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huyện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và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tương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đương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trở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xuống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;</a:t>
                      </a:r>
                    </a:p>
                    <a:p>
                      <a:pPr marL="285750" indent="-285750" algn="l">
                        <a:lnSpc>
                          <a:spcPts val="2238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Bệnh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viện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nằm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trong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"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danh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sách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các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cơ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sở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y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tế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loại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trừ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thanh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toán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;</a:t>
                      </a:r>
                    </a:p>
                    <a:p>
                      <a:pPr marL="285750" indent="-285750" algn="l">
                        <a:lnSpc>
                          <a:spcPts val="2238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Bệnh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viện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y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học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cổ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truyền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,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bệnh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viện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đông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y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và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khoa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đông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y, khoa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phục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hồi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chức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năng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ở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các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bệnh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viện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khác</a:t>
                      </a:r>
                      <a:r>
                        <a:rPr lang="en-US" sz="1599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.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3.000.000 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9.000.000 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18.000.000 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24.000.000 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30.000.000 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615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4.1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điều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trị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tại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bệnh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công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lập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từ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tuyến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tỉnh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trở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lên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+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bệnh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ngoài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công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lập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: </a:t>
                      </a:r>
                      <a:r>
                        <a:rPr lang="en-US" sz="1599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chi </a:t>
                      </a:r>
                      <a:r>
                        <a:rPr lang="en-US" sz="1599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trả</a:t>
                      </a:r>
                      <a:r>
                        <a:rPr lang="en-US" sz="1599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giới</a:t>
                      </a:r>
                      <a:r>
                        <a:rPr lang="en-US" sz="1599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hạn</a:t>
                      </a:r>
                      <a:r>
                        <a:rPr lang="en-US" sz="1599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/ </a:t>
                      </a:r>
                      <a:r>
                        <a:rPr lang="en-US" sz="1599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ngày</a:t>
                      </a:r>
                      <a:r>
                        <a:rPr lang="en-US" sz="1599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nằm</a:t>
                      </a:r>
                      <a:r>
                        <a:rPr lang="en-US" sz="1599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endParaRPr lang="en-US" sz="11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100.000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300.000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600.000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800.000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1.250.000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8209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4.2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điều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trị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tại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bệnh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công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lập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tuyến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huyện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;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bệnh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công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lập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thành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phố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trực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thuộc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tỉnh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và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đương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: chi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trả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giới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hạn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/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ngày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nằm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.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50.000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150.000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300.000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400.000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625.000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3782614" y="-124386"/>
            <a:ext cx="10553135" cy="1391780"/>
            <a:chOff x="0" y="0"/>
            <a:chExt cx="2779426" cy="366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9426" cy="366559"/>
            </a:xfrm>
            <a:custGeom>
              <a:avLst/>
              <a:gdLst/>
              <a:ahLst/>
              <a:cxnLst/>
              <a:rect l="l" t="t" r="r" b="b"/>
              <a:pathLst>
                <a:path w="2779426" h="366559">
                  <a:moveTo>
                    <a:pt x="22008" y="0"/>
                  </a:moveTo>
                  <a:lnTo>
                    <a:pt x="2757418" y="0"/>
                  </a:lnTo>
                  <a:cubicBezTo>
                    <a:pt x="2763255" y="0"/>
                    <a:pt x="2768853" y="2319"/>
                    <a:pt x="2772980" y="6446"/>
                  </a:cubicBezTo>
                  <a:cubicBezTo>
                    <a:pt x="2777108" y="10573"/>
                    <a:pt x="2779426" y="16171"/>
                    <a:pt x="2779426" y="22008"/>
                  </a:cubicBezTo>
                  <a:lnTo>
                    <a:pt x="2779426" y="344551"/>
                  </a:lnTo>
                  <a:cubicBezTo>
                    <a:pt x="2779426" y="356706"/>
                    <a:pt x="2769573" y="366559"/>
                    <a:pt x="2757418" y="366559"/>
                  </a:cubicBezTo>
                  <a:lnTo>
                    <a:pt x="22008" y="366559"/>
                  </a:lnTo>
                  <a:cubicBezTo>
                    <a:pt x="9853" y="366559"/>
                    <a:pt x="0" y="356706"/>
                    <a:pt x="0" y="344551"/>
                  </a:cubicBezTo>
                  <a:lnTo>
                    <a:pt x="0" y="22008"/>
                  </a:lnTo>
                  <a:cubicBezTo>
                    <a:pt x="0" y="9853"/>
                    <a:pt x="9853" y="0"/>
                    <a:pt x="220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779426" cy="414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86387" y="219581"/>
            <a:ext cx="10449362" cy="5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QUYỀN LỢI BẢO HIỂM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323173"/>
            <a:ext cx="4087416" cy="40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QUYỀN LỢI BẢO HIỂM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74727"/>
              </p:ext>
            </p:extLst>
          </p:nvPr>
        </p:nvGraphicFramePr>
        <p:xfrm>
          <a:off x="716368" y="1793152"/>
          <a:ext cx="16789400" cy="7363997"/>
        </p:xfrm>
        <a:graphic>
          <a:graphicData uri="http://schemas.openxmlformats.org/drawingml/2006/table">
            <a:tbl>
              <a:tblPr/>
              <a:tblGrid>
                <a:gridCol w="731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2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4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15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0" cap="flat" cmpd="sng" algn="ctr">
                      <a:solidFill>
                        <a:srgbClr val="C895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895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895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1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2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3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4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5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59"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rgbClr val="FFFFFF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B. QUYỀN LỢI BẢO HIỂM ỐM BỆNH. GIỚI HẠN/NGƯỜI/NĂM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895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6F66FD">
                            <a:alpha val="100000"/>
                          </a:srgbClr>
                        </a:gs>
                        <a:gs pos="100000">
                          <a:srgbClr val="FBA152">
                            <a:alpha val="100000"/>
                          </a:srgbClr>
                        </a:gs>
                      </a:gsLst>
                      <a:lin ang="27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50.000.000 </a:t>
                      </a:r>
                      <a:endParaRPr lang="en-US" sz="11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100.000.000 </a:t>
                      </a:r>
                      <a:endParaRPr lang="en-US" sz="11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150.000.000 </a:t>
                      </a:r>
                      <a:endParaRPr lang="en-US" sz="11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200.000.000 </a:t>
                      </a:r>
                      <a:endParaRPr lang="en-US" sz="11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300.000.000</a:t>
                      </a:r>
                      <a:endParaRPr lang="en-US" sz="11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14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1.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Tử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vong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,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tật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toàn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bộ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vĩnh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viễn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,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trong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đó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lnSpc>
                          <a:spcPts val="2238"/>
                        </a:lnSpc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-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Từ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đủ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1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tuổi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đến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65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tuổi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: 100%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Số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tiền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hiểm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</a:p>
                    <a:p>
                      <a:pPr algn="l">
                        <a:lnSpc>
                          <a:spcPts val="2238"/>
                        </a:lnSpc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-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Từ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14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ngày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tuổi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đến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dưới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1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tuổi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và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trên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65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tuổi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: 50%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Số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tiền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hiểm</a:t>
                      </a:r>
                      <a:endParaRPr lang="en-US" sz="1599" dirty="0">
                        <a:solidFill>
                          <a:schemeClr val="tx2">
                            <a:lumMod val="75000"/>
                          </a:schemeClr>
                        </a:solidFill>
                        <a:latin typeface="SVN-Gilroy" panose="00000500000000000000" pitchFamily="50" charset="0"/>
                        <a:ea typeface="Arimo"/>
                        <a:cs typeface="Arimo"/>
                        <a:sym typeface="Arimo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50.000.000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100.000.000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150.000.000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200.000.000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300.000.000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669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2. Thương tật bộ phận vĩnh viễn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 lệ % của 50.000.000 theo bảng tỷ lệ thương tật do Bảo Minh ban hành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%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của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100.000.000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theo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lệ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tật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do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Bảo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Minh ban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hành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 lệ % của 150.000.000 theo bảng tỷ lệ thương tật do Bảo Minh ban hành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 lệ % của 200.000.000 theo bảng tỷ lệ thương tật do Bảo Minh ban hành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Tỷ lệ % của 300.000.000 theo bảng tỷ lệ thương tật do Bảo Minh ban hành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8433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3.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Trợ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cấp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nằm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/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ngày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do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ốm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bệnh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.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Tối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đa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30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ngày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/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năm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.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Giới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hạn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/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người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/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năm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lnSpc>
                          <a:spcPts val="2238"/>
                        </a:lnSpc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Trường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hợp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do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ốm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bệnh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có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phẫu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thuật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: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giới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hạn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tối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đa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10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ngày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/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đợt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.</a:t>
                      </a:r>
                    </a:p>
                    <a:p>
                      <a:pPr algn="l">
                        <a:lnSpc>
                          <a:spcPts val="2238"/>
                        </a:lnSpc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Trường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hợp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do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ốm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bệnh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không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phẫu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thuật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: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giới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hạn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tối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đa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5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ngày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/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đợt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,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chỉ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chi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trả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từ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ngày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thứ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2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trở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</a:p>
                    <a:p>
                      <a:pPr algn="l">
                        <a:lnSpc>
                          <a:spcPts val="2238"/>
                        </a:lnSpc>
                      </a:pPr>
                      <a:r>
                        <a:rPr lang="en-US" sz="1599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Loại</a:t>
                      </a:r>
                      <a:r>
                        <a:rPr lang="en-US" sz="1599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trừ</a:t>
                      </a:r>
                      <a:r>
                        <a:rPr lang="en-US" sz="1599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điều</a:t>
                      </a:r>
                      <a:r>
                        <a:rPr lang="en-US" sz="1599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trị</a:t>
                      </a:r>
                      <a:r>
                        <a:rPr lang="en-US" sz="1599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tại</a:t>
                      </a:r>
                      <a:r>
                        <a:rPr lang="en-US" sz="1599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: </a:t>
                      </a:r>
                    </a:p>
                    <a:p>
                      <a:pPr marL="285750" indent="-285750" algn="l">
                        <a:lnSpc>
                          <a:spcPts val="2238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Trung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tâm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y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tế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tuyến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huyện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và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tương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đương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trở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xuống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;</a:t>
                      </a:r>
                    </a:p>
                    <a:p>
                      <a:pPr marL="285750" indent="-285750" algn="l">
                        <a:lnSpc>
                          <a:spcPts val="2238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Bệnh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viện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nằm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trong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"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danh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sách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các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cơ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sở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y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tế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loại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trừ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thanh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toán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”;</a:t>
                      </a:r>
                    </a:p>
                    <a:p>
                      <a:pPr marL="285750" indent="-285750" algn="l">
                        <a:lnSpc>
                          <a:spcPts val="2238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Bệnh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viện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y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học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cổ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truyền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,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bệnh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viện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đông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y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và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khoa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đông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y, khoa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phục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hồi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chức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năng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ở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các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bệnh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viện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 </a:t>
                      </a:r>
                      <a:r>
                        <a:rPr lang="en-US" sz="1599" i="1" dirty="0" err="1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khác</a:t>
                      </a:r>
                      <a:r>
                        <a:rPr lang="en-US" sz="1599" i="1" dirty="0">
                          <a:solidFill>
                            <a:srgbClr val="C00000"/>
                          </a:solidFill>
                          <a:latin typeface="SVN-Gilroy" panose="00000500000000000000" pitchFamily="50" charset="0"/>
                          <a:ea typeface="Arimo Italics"/>
                          <a:cs typeface="Arimo Italics"/>
                          <a:sym typeface="Arimo Italics"/>
                        </a:rPr>
                        <a:t>.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3.000.000 </a:t>
                      </a:r>
                      <a:endParaRPr lang="en-US" sz="11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9.000.000 </a:t>
                      </a: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18.000.000 </a:t>
                      </a:r>
                      <a:endParaRPr lang="en-US" sz="11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24.000.000 </a:t>
                      </a:r>
                      <a:endParaRPr lang="en-US" sz="11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30.000.000 </a:t>
                      </a:r>
                      <a:endParaRPr lang="en-US" sz="11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987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3.1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điều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trị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tại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bệnh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công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lập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từ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tuyến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tỉnh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trở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lên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+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bệnh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ngoài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công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lập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: 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chi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trả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giới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hạn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/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ngày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nằm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100.000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300.000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600.000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800.000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1.250.000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28515"/>
                  </a:ext>
                </a:extLst>
              </a:tr>
              <a:tr h="598015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3.2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Nằm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điều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trị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tại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bệnh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công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lập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tuyến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huyện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;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bệnh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công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lập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thành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phố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trực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thuộc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tỉnh</a:t>
                      </a:r>
                      <a:r>
                        <a:rPr lang="en-US" sz="1599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và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đương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: chi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trả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giới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hạn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/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ngày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nằm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viện</a:t>
                      </a: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.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50.000 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150.000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300.000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400.000 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1599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625.000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72646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762000" y="1514835"/>
            <a:ext cx="3985816" cy="40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QUYỀN LỢI BẢO HIỂM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782614" y="37505"/>
            <a:ext cx="10553135" cy="1391780"/>
            <a:chOff x="0" y="0"/>
            <a:chExt cx="2779426" cy="3665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79426" cy="366559"/>
            </a:xfrm>
            <a:custGeom>
              <a:avLst/>
              <a:gdLst/>
              <a:ahLst/>
              <a:cxnLst/>
              <a:rect l="l" t="t" r="r" b="b"/>
              <a:pathLst>
                <a:path w="2779426" h="366559">
                  <a:moveTo>
                    <a:pt x="22008" y="0"/>
                  </a:moveTo>
                  <a:lnTo>
                    <a:pt x="2757418" y="0"/>
                  </a:lnTo>
                  <a:cubicBezTo>
                    <a:pt x="2763255" y="0"/>
                    <a:pt x="2768853" y="2319"/>
                    <a:pt x="2772980" y="6446"/>
                  </a:cubicBezTo>
                  <a:cubicBezTo>
                    <a:pt x="2777108" y="10573"/>
                    <a:pt x="2779426" y="16171"/>
                    <a:pt x="2779426" y="22008"/>
                  </a:cubicBezTo>
                  <a:lnTo>
                    <a:pt x="2779426" y="344551"/>
                  </a:lnTo>
                  <a:cubicBezTo>
                    <a:pt x="2779426" y="356706"/>
                    <a:pt x="2769573" y="366559"/>
                    <a:pt x="2757418" y="366559"/>
                  </a:cubicBezTo>
                  <a:lnTo>
                    <a:pt x="22008" y="366559"/>
                  </a:lnTo>
                  <a:cubicBezTo>
                    <a:pt x="9853" y="366559"/>
                    <a:pt x="0" y="356706"/>
                    <a:pt x="0" y="344551"/>
                  </a:cubicBezTo>
                  <a:lnTo>
                    <a:pt x="0" y="22008"/>
                  </a:lnTo>
                  <a:cubicBezTo>
                    <a:pt x="0" y="9853"/>
                    <a:pt x="9853" y="0"/>
                    <a:pt x="220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779426" cy="414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86387" y="356172"/>
            <a:ext cx="10449362" cy="5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QUYỀN LỢI BẢO HIỂM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F6A786-942A-F276-1C10-2B5CFB471071}"/>
              </a:ext>
            </a:extLst>
          </p:cNvPr>
          <p:cNvSpPr/>
          <p:nvPr/>
        </p:nvSpPr>
        <p:spPr>
          <a:xfrm>
            <a:off x="716368" y="9242699"/>
            <a:ext cx="16789400" cy="549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Lưu</a:t>
            </a:r>
            <a:r>
              <a:rPr lang="en-US" sz="2000" b="1" dirty="0">
                <a:solidFill>
                  <a:srgbClr val="FF0000"/>
                </a:solidFill>
              </a:rPr>
              <a:t> ý: </a:t>
            </a:r>
            <a:r>
              <a:rPr lang="en-US" sz="2000" b="1" dirty="0" err="1">
                <a:solidFill>
                  <a:srgbClr val="FF0000"/>
                </a:solidFill>
              </a:rPr>
              <a:t>Quyền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lợi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sản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phẩm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Insurlink</a:t>
            </a:r>
            <a:r>
              <a:rPr lang="en-US" sz="2000" b="1" dirty="0">
                <a:solidFill>
                  <a:srgbClr val="FF0000"/>
                </a:solidFill>
              </a:rPr>
              <a:t> care </a:t>
            </a:r>
            <a:r>
              <a:rPr lang="en-US" sz="2000" b="1" dirty="0" err="1">
                <a:solidFill>
                  <a:srgbClr val="FF0000"/>
                </a:solidFill>
              </a:rPr>
              <a:t>không</a:t>
            </a:r>
            <a:r>
              <a:rPr lang="en-US" sz="2000" b="1" dirty="0">
                <a:solidFill>
                  <a:srgbClr val="FF0000"/>
                </a:solidFill>
              </a:rPr>
              <a:t> bao </a:t>
            </a:r>
            <a:r>
              <a:rPr lang="en-US" sz="2000" b="1" dirty="0" err="1">
                <a:solidFill>
                  <a:srgbClr val="FF0000"/>
                </a:solidFill>
              </a:rPr>
              <a:t>gồm</a:t>
            </a:r>
            <a:r>
              <a:rPr lang="en-US" sz="2000" b="1" dirty="0">
                <a:solidFill>
                  <a:srgbClr val="FF0000"/>
                </a:solidFill>
              </a:rPr>
              <a:t> Thai </a:t>
            </a:r>
            <a:r>
              <a:rPr lang="en-US" sz="2000" b="1" dirty="0" err="1">
                <a:solidFill>
                  <a:srgbClr val="FF0000"/>
                </a:solidFill>
              </a:rPr>
              <a:t>sản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4853" y="1790700"/>
            <a:ext cx="3173016" cy="40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BIỂU PHÍ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024177"/>
              </p:ext>
            </p:extLst>
          </p:nvPr>
        </p:nvGraphicFramePr>
        <p:xfrm>
          <a:off x="685800" y="2552700"/>
          <a:ext cx="17105947" cy="5591911"/>
        </p:xfrm>
        <a:graphic>
          <a:graphicData uri="http://schemas.openxmlformats.org/drawingml/2006/table">
            <a:tbl>
              <a:tblPr/>
              <a:tblGrid>
                <a:gridCol w="451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3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3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3211">
                <a:tc rowSpan="2"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       </a:t>
                      </a:r>
                      <a:endParaRPr lang="en-US" sz="1600" b="1" dirty="0"/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  NHÓM TUỔI</a:t>
                      </a:r>
                    </a:p>
                    <a:p>
                      <a:pPr algn="ctr">
                        <a:lnSpc>
                          <a:spcPts val="2239"/>
                        </a:lnSpc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                           SỐ TIỀN BẢO HIỂ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M</a:t>
                      </a: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895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6F66FD">
                            <a:alpha val="100000"/>
                          </a:srgbClr>
                        </a:gs>
                        <a:gs pos="100000">
                          <a:srgbClr val="FBA152">
                            <a:alpha val="100000"/>
                          </a:srgbClr>
                        </a:gs>
                      </a:gsLst>
                      <a:lin ang="27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1</a:t>
                      </a:r>
                      <a:endParaRPr lang="en-US" sz="1600" b="1"/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</a:t>
                      </a:r>
                      <a:r>
                        <a:rPr lang="en-US" sz="2000" b="1" dirty="0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trình</a:t>
                      </a:r>
                      <a:r>
                        <a:rPr lang="en-US" sz="2000" b="1" dirty="0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2</a:t>
                      </a:r>
                      <a:endParaRPr lang="en-US" sz="1600" b="1" dirty="0"/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3</a:t>
                      </a:r>
                      <a:endParaRPr lang="en-US" sz="1600" b="1"/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4</a:t>
                      </a:r>
                      <a:endParaRPr lang="en-US" sz="1600" b="1"/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b="1">
                          <a:solidFill>
                            <a:srgbClr val="6F66FD"/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Chương trình 5</a:t>
                      </a:r>
                      <a:endParaRPr lang="en-US" sz="1600" b="1"/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540">
                <a:tc vMerge="1"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       </a:t>
                      </a:r>
                      <a:endParaRPr lang="en-US" sz="1100"/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          NHÓM TUỔI</a:t>
                      </a:r>
                    </a:p>
                    <a:p>
                      <a:pPr algn="ctr">
                        <a:lnSpc>
                          <a:spcPts val="2239"/>
                        </a:lnSpc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                                           SỐ TIỀN BẢO HIỂM</a:t>
                      </a: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895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6F66FD">
                            <a:alpha val="100000"/>
                          </a:srgbClr>
                        </a:gs>
                        <a:gs pos="100000">
                          <a:srgbClr val="FBA152">
                            <a:alpha val="100000"/>
                          </a:srgbClr>
                        </a:gs>
                      </a:gsLst>
                      <a:lin ang="27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2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50.000.000 </a:t>
                      </a:r>
                      <a:endParaRPr lang="en-US" sz="16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100.000.000 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2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150.000.000 </a:t>
                      </a:r>
                      <a:endParaRPr lang="en-US" sz="16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2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200.000.000 </a:t>
                      </a:r>
                      <a:endParaRPr lang="en-US" sz="16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VND 300.000.000 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540">
                <a:tc>
                  <a:txBody>
                    <a:bodyPr/>
                    <a:lstStyle/>
                    <a:p>
                      <a:pPr algn="l">
                        <a:lnSpc>
                          <a:spcPts val="2238"/>
                        </a:lnSpc>
                        <a:defRPr/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Dưới 50 tuổi</a:t>
                      </a:r>
                      <a:endParaRPr lang="en-US" sz="16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259.000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640.000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1.299.000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2.566.000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2.999.000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540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50 </a:t>
                      </a: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tuổi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đến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59 </a:t>
                      </a: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tuổi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297.850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736.000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1.493.850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2.950.900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3.448.850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540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60 </a:t>
                      </a: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tuổi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đến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64 </a:t>
                      </a: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tuổi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310.800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768.000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1.558.800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3.079.200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3.598.800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4540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65 </a:t>
                      </a: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tuổi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đến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70 </a:t>
                      </a:r>
                      <a:r>
                        <a:rPr lang="en-US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tuổi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388.500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960.000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1.948.500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3.849.000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8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VN-Gilroy" panose="00000500000000000000" pitchFamily="50" charset="0"/>
                          <a:ea typeface="Arimo"/>
                          <a:cs typeface="Arimo"/>
                          <a:sym typeface="Arimo"/>
                        </a:rPr>
                        <a:t>VND 4.498.500 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0619" marR="50619" marT="50619" marB="50619" anchor="ctr">
                    <a:lnL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F6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AutoShape 4"/>
          <p:cNvSpPr/>
          <p:nvPr/>
        </p:nvSpPr>
        <p:spPr>
          <a:xfrm rot="-984980" flipV="1">
            <a:off x="362443" y="3247853"/>
            <a:ext cx="4975380" cy="387858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795314" y="12700"/>
            <a:ext cx="10553135" cy="1391780"/>
            <a:chOff x="0" y="0"/>
            <a:chExt cx="2779426" cy="366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9426" cy="366559"/>
            </a:xfrm>
            <a:custGeom>
              <a:avLst/>
              <a:gdLst/>
              <a:ahLst/>
              <a:cxnLst/>
              <a:rect l="l" t="t" r="r" b="b"/>
              <a:pathLst>
                <a:path w="2779426" h="366559">
                  <a:moveTo>
                    <a:pt x="22008" y="0"/>
                  </a:moveTo>
                  <a:lnTo>
                    <a:pt x="2757418" y="0"/>
                  </a:lnTo>
                  <a:cubicBezTo>
                    <a:pt x="2763255" y="0"/>
                    <a:pt x="2768853" y="2319"/>
                    <a:pt x="2772980" y="6446"/>
                  </a:cubicBezTo>
                  <a:cubicBezTo>
                    <a:pt x="2777108" y="10573"/>
                    <a:pt x="2779426" y="16171"/>
                    <a:pt x="2779426" y="22008"/>
                  </a:cubicBezTo>
                  <a:lnTo>
                    <a:pt x="2779426" y="344551"/>
                  </a:lnTo>
                  <a:cubicBezTo>
                    <a:pt x="2779426" y="356706"/>
                    <a:pt x="2769573" y="366559"/>
                    <a:pt x="2757418" y="366559"/>
                  </a:cubicBezTo>
                  <a:lnTo>
                    <a:pt x="22008" y="366559"/>
                  </a:lnTo>
                  <a:cubicBezTo>
                    <a:pt x="9853" y="366559"/>
                    <a:pt x="0" y="356706"/>
                    <a:pt x="0" y="344551"/>
                  </a:cubicBezTo>
                  <a:lnTo>
                    <a:pt x="0" y="22008"/>
                  </a:lnTo>
                  <a:cubicBezTo>
                    <a:pt x="0" y="9853"/>
                    <a:pt x="9853" y="0"/>
                    <a:pt x="220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79426" cy="414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99087" y="356162"/>
            <a:ext cx="10449362" cy="5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BIỂU PHÍ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12986"/>
            <a:ext cx="16230600" cy="7854563"/>
            <a:chOff x="0" y="-47625"/>
            <a:chExt cx="4274726" cy="20686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021067"/>
            </a:xfrm>
            <a:custGeom>
              <a:avLst/>
              <a:gdLst/>
              <a:ahLst/>
              <a:cxnLst/>
              <a:rect l="l" t="t" r="r" b="b"/>
              <a:pathLst>
                <a:path w="4274726" h="20210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96740"/>
                  </a:lnTo>
                  <a:cubicBezTo>
                    <a:pt x="4274726" y="2010175"/>
                    <a:pt x="4263834" y="2021067"/>
                    <a:pt x="4250399" y="2021067"/>
                  </a:cubicBezTo>
                  <a:lnTo>
                    <a:pt x="24327" y="2021067"/>
                  </a:lnTo>
                  <a:cubicBezTo>
                    <a:pt x="10891" y="2021067"/>
                    <a:pt x="0" y="2010175"/>
                    <a:pt x="0" y="19967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90000"/>
                  </a:srgbClr>
                </a:gs>
                <a:gs pos="100000">
                  <a:srgbClr val="FBA152">
                    <a:alpha val="9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06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16161" y="3288543"/>
            <a:ext cx="4107775" cy="2374900"/>
            <a:chOff x="0" y="0"/>
            <a:chExt cx="1081883" cy="6254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1883" cy="625488"/>
            </a:xfrm>
            <a:custGeom>
              <a:avLst/>
              <a:gdLst/>
              <a:ahLst/>
              <a:cxnLst/>
              <a:rect l="l" t="t" r="r" b="b"/>
              <a:pathLst>
                <a:path w="1081883" h="625488">
                  <a:moveTo>
                    <a:pt x="96120" y="0"/>
                  </a:moveTo>
                  <a:lnTo>
                    <a:pt x="985764" y="0"/>
                  </a:lnTo>
                  <a:cubicBezTo>
                    <a:pt x="1011256" y="0"/>
                    <a:pt x="1035705" y="10127"/>
                    <a:pt x="1053730" y="28153"/>
                  </a:cubicBezTo>
                  <a:cubicBezTo>
                    <a:pt x="1071756" y="46179"/>
                    <a:pt x="1081883" y="70627"/>
                    <a:pt x="1081883" y="96120"/>
                  </a:cubicBezTo>
                  <a:lnTo>
                    <a:pt x="1081883" y="529368"/>
                  </a:lnTo>
                  <a:cubicBezTo>
                    <a:pt x="1081883" y="554861"/>
                    <a:pt x="1071756" y="579309"/>
                    <a:pt x="1053730" y="597335"/>
                  </a:cubicBezTo>
                  <a:cubicBezTo>
                    <a:pt x="1035705" y="615361"/>
                    <a:pt x="1011256" y="625488"/>
                    <a:pt x="985764" y="625488"/>
                  </a:cubicBezTo>
                  <a:lnTo>
                    <a:pt x="96120" y="625488"/>
                  </a:lnTo>
                  <a:cubicBezTo>
                    <a:pt x="70627" y="625488"/>
                    <a:pt x="46179" y="615361"/>
                    <a:pt x="28153" y="597335"/>
                  </a:cubicBezTo>
                  <a:cubicBezTo>
                    <a:pt x="10127" y="579309"/>
                    <a:pt x="0" y="554861"/>
                    <a:pt x="0" y="529368"/>
                  </a:cubicBezTo>
                  <a:lnTo>
                    <a:pt x="0" y="96120"/>
                  </a:lnTo>
                  <a:cubicBezTo>
                    <a:pt x="0" y="70627"/>
                    <a:pt x="10127" y="46179"/>
                    <a:pt x="28153" y="28153"/>
                  </a:cubicBezTo>
                  <a:cubicBezTo>
                    <a:pt x="46179" y="10127"/>
                    <a:pt x="70627" y="0"/>
                    <a:pt x="961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81883" cy="6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378912" y="829230"/>
            <a:ext cx="5530175" cy="1555549"/>
            <a:chOff x="0" y="0"/>
            <a:chExt cx="1456507" cy="4096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56507" cy="409692"/>
            </a:xfrm>
            <a:custGeom>
              <a:avLst/>
              <a:gdLst/>
              <a:ahLst/>
              <a:cxnLst/>
              <a:rect l="l" t="t" r="r" b="b"/>
              <a:pathLst>
                <a:path w="1456507" h="409692">
                  <a:moveTo>
                    <a:pt x="71397" y="0"/>
                  </a:moveTo>
                  <a:lnTo>
                    <a:pt x="1385110" y="0"/>
                  </a:lnTo>
                  <a:cubicBezTo>
                    <a:pt x="1424542" y="0"/>
                    <a:pt x="1456507" y="31966"/>
                    <a:pt x="1456507" y="71397"/>
                  </a:cubicBezTo>
                  <a:lnTo>
                    <a:pt x="1456507" y="338295"/>
                  </a:lnTo>
                  <a:cubicBezTo>
                    <a:pt x="1456507" y="357230"/>
                    <a:pt x="1448985" y="375391"/>
                    <a:pt x="1435595" y="388780"/>
                  </a:cubicBezTo>
                  <a:cubicBezTo>
                    <a:pt x="1422206" y="402170"/>
                    <a:pt x="1404046" y="409692"/>
                    <a:pt x="1385110" y="409692"/>
                  </a:cubicBezTo>
                  <a:lnTo>
                    <a:pt x="71397" y="409692"/>
                  </a:lnTo>
                  <a:cubicBezTo>
                    <a:pt x="31966" y="409692"/>
                    <a:pt x="0" y="377726"/>
                    <a:pt x="0" y="338295"/>
                  </a:cubicBezTo>
                  <a:lnTo>
                    <a:pt x="0" y="71397"/>
                  </a:lnTo>
                  <a:cubicBezTo>
                    <a:pt x="0" y="31966"/>
                    <a:pt x="31966" y="0"/>
                    <a:pt x="713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456507" cy="457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0" y="5481400"/>
            <a:ext cx="7090112" cy="4768101"/>
          </a:xfrm>
          <a:custGeom>
            <a:avLst/>
            <a:gdLst/>
            <a:ahLst/>
            <a:cxnLst/>
            <a:rect l="l" t="t" r="r" b="b"/>
            <a:pathLst>
              <a:path w="7090112" h="4768101">
                <a:moveTo>
                  <a:pt x="0" y="0"/>
                </a:moveTo>
                <a:lnTo>
                  <a:pt x="7090112" y="0"/>
                </a:lnTo>
                <a:lnTo>
                  <a:pt x="7090112" y="4768100"/>
                </a:lnTo>
                <a:lnTo>
                  <a:pt x="0" y="4768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699891" y="2426255"/>
            <a:ext cx="4112657" cy="45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Bảo hiểm có hiệu lực sau: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25062" y="1434386"/>
            <a:ext cx="3444319" cy="572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THỜI GIAN CHỜ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54440" y="3949578"/>
            <a:ext cx="4107775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Tai nạn: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0 ngày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BD3E80-5C87-497A-1A41-D2F170309D2B}"/>
              </a:ext>
            </a:extLst>
          </p:cNvPr>
          <p:cNvGrpSpPr/>
          <p:nvPr/>
        </p:nvGrpSpPr>
        <p:grpSpPr>
          <a:xfrm>
            <a:off x="7090111" y="4246416"/>
            <a:ext cx="4107775" cy="2374900"/>
            <a:chOff x="7090111" y="4246416"/>
            <a:chExt cx="4107775" cy="2374900"/>
          </a:xfrm>
        </p:grpSpPr>
        <p:grpSp>
          <p:nvGrpSpPr>
            <p:cNvPr id="8" name="Group 8"/>
            <p:cNvGrpSpPr/>
            <p:nvPr/>
          </p:nvGrpSpPr>
          <p:grpSpPr>
            <a:xfrm>
              <a:off x="7090111" y="4246416"/>
              <a:ext cx="4107775" cy="2374900"/>
              <a:chOff x="0" y="0"/>
              <a:chExt cx="1081883" cy="62548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081883" cy="625488"/>
              </a:xfrm>
              <a:custGeom>
                <a:avLst/>
                <a:gdLst/>
                <a:ahLst/>
                <a:cxnLst/>
                <a:rect l="l" t="t" r="r" b="b"/>
                <a:pathLst>
                  <a:path w="1081883" h="625488">
                    <a:moveTo>
                      <a:pt x="96120" y="0"/>
                    </a:moveTo>
                    <a:lnTo>
                      <a:pt x="985764" y="0"/>
                    </a:lnTo>
                    <a:cubicBezTo>
                      <a:pt x="1011256" y="0"/>
                      <a:pt x="1035705" y="10127"/>
                      <a:pt x="1053730" y="28153"/>
                    </a:cubicBezTo>
                    <a:cubicBezTo>
                      <a:pt x="1071756" y="46179"/>
                      <a:pt x="1081883" y="70627"/>
                      <a:pt x="1081883" y="96120"/>
                    </a:cubicBezTo>
                    <a:lnTo>
                      <a:pt x="1081883" y="529368"/>
                    </a:lnTo>
                    <a:cubicBezTo>
                      <a:pt x="1081883" y="554861"/>
                      <a:pt x="1071756" y="579309"/>
                      <a:pt x="1053730" y="597335"/>
                    </a:cubicBezTo>
                    <a:cubicBezTo>
                      <a:pt x="1035705" y="615361"/>
                      <a:pt x="1011256" y="625488"/>
                      <a:pt x="985764" y="625488"/>
                    </a:cubicBezTo>
                    <a:lnTo>
                      <a:pt x="96120" y="625488"/>
                    </a:lnTo>
                    <a:cubicBezTo>
                      <a:pt x="70627" y="625488"/>
                      <a:pt x="46179" y="615361"/>
                      <a:pt x="28153" y="597335"/>
                    </a:cubicBezTo>
                    <a:cubicBezTo>
                      <a:pt x="10127" y="579309"/>
                      <a:pt x="0" y="554861"/>
                      <a:pt x="0" y="529368"/>
                    </a:cubicBezTo>
                    <a:lnTo>
                      <a:pt x="0" y="96120"/>
                    </a:lnTo>
                    <a:cubicBezTo>
                      <a:pt x="0" y="70627"/>
                      <a:pt x="10127" y="46179"/>
                      <a:pt x="28153" y="28153"/>
                    </a:cubicBezTo>
                    <a:cubicBezTo>
                      <a:pt x="46179" y="10127"/>
                      <a:pt x="70627" y="0"/>
                      <a:pt x="961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1081883" cy="6731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7560011" y="4766588"/>
              <a:ext cx="3167975" cy="150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Bệnh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thông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thường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,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cấp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tính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: 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30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ngày</a:t>
              </a:r>
              <a:endPara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B6168F-6DC1-00AD-EB3C-011CAACB0F50}"/>
              </a:ext>
            </a:extLst>
          </p:cNvPr>
          <p:cNvGrpSpPr/>
          <p:nvPr/>
        </p:nvGrpSpPr>
        <p:grpSpPr>
          <a:xfrm>
            <a:off x="12039600" y="6210300"/>
            <a:ext cx="4107775" cy="2374900"/>
            <a:chOff x="12039600" y="6210300"/>
            <a:chExt cx="4107775" cy="2374900"/>
          </a:xfrm>
        </p:grpSpPr>
        <p:grpSp>
          <p:nvGrpSpPr>
            <p:cNvPr id="17" name="Group 17"/>
            <p:cNvGrpSpPr/>
            <p:nvPr/>
          </p:nvGrpSpPr>
          <p:grpSpPr>
            <a:xfrm>
              <a:off x="12039600" y="6210300"/>
              <a:ext cx="4107775" cy="2374900"/>
              <a:chOff x="0" y="0"/>
              <a:chExt cx="1081883" cy="62548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081883" cy="625488"/>
              </a:xfrm>
              <a:custGeom>
                <a:avLst/>
                <a:gdLst/>
                <a:ahLst/>
                <a:cxnLst/>
                <a:rect l="l" t="t" r="r" b="b"/>
                <a:pathLst>
                  <a:path w="1081883" h="625488">
                    <a:moveTo>
                      <a:pt x="96120" y="0"/>
                    </a:moveTo>
                    <a:lnTo>
                      <a:pt x="985764" y="0"/>
                    </a:lnTo>
                    <a:cubicBezTo>
                      <a:pt x="1011256" y="0"/>
                      <a:pt x="1035705" y="10127"/>
                      <a:pt x="1053730" y="28153"/>
                    </a:cubicBezTo>
                    <a:cubicBezTo>
                      <a:pt x="1071756" y="46179"/>
                      <a:pt x="1081883" y="70627"/>
                      <a:pt x="1081883" y="96120"/>
                    </a:cubicBezTo>
                    <a:lnTo>
                      <a:pt x="1081883" y="529368"/>
                    </a:lnTo>
                    <a:cubicBezTo>
                      <a:pt x="1081883" y="554861"/>
                      <a:pt x="1071756" y="579309"/>
                      <a:pt x="1053730" y="597335"/>
                    </a:cubicBezTo>
                    <a:cubicBezTo>
                      <a:pt x="1035705" y="615361"/>
                      <a:pt x="1011256" y="625488"/>
                      <a:pt x="985764" y="625488"/>
                    </a:cubicBezTo>
                    <a:lnTo>
                      <a:pt x="96120" y="625488"/>
                    </a:lnTo>
                    <a:cubicBezTo>
                      <a:pt x="70627" y="625488"/>
                      <a:pt x="46179" y="615361"/>
                      <a:pt x="28153" y="597335"/>
                    </a:cubicBezTo>
                    <a:cubicBezTo>
                      <a:pt x="10127" y="579309"/>
                      <a:pt x="0" y="554861"/>
                      <a:pt x="0" y="529368"/>
                    </a:cubicBezTo>
                    <a:lnTo>
                      <a:pt x="0" y="96120"/>
                    </a:lnTo>
                    <a:cubicBezTo>
                      <a:pt x="0" y="70627"/>
                      <a:pt x="10127" y="46179"/>
                      <a:pt x="28153" y="28153"/>
                    </a:cubicBezTo>
                    <a:cubicBezTo>
                      <a:pt x="46179" y="10127"/>
                      <a:pt x="70627" y="0"/>
                      <a:pt x="961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1081883" cy="6731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2509499" y="6571645"/>
              <a:ext cx="3167975" cy="150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Bệnh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đặc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biệt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,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bệnh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có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sẵn</a:t>
              </a: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: 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365 </a:t>
              </a:r>
              <a:r>
                <a:rPr lang="en-US" sz="2799" dirty="0" err="1">
                  <a:solidFill>
                    <a:schemeClr val="tx2">
                      <a:lumMod val="75000"/>
                    </a:schemeClr>
                  </a:solidFill>
                  <a:latin typeface="SVN-Gilroy" panose="00000500000000000000" pitchFamily="50" charset="0"/>
                  <a:ea typeface="Gilroy"/>
                  <a:cs typeface="Gilroy"/>
                  <a:sym typeface="Gilroy"/>
                </a:rPr>
                <a:t>ngày</a:t>
              </a:r>
              <a:endParaRPr lang="en-US" sz="27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F66FD">
                <a:alpha val="100000"/>
              </a:srgbClr>
            </a:gs>
            <a:gs pos="100000">
              <a:srgbClr val="FBA1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8800" y="433388"/>
            <a:ext cx="17259300" cy="9420225"/>
            <a:chOff x="0" y="0"/>
            <a:chExt cx="4545659" cy="24810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481047"/>
            </a:xfrm>
            <a:custGeom>
              <a:avLst/>
              <a:gdLst/>
              <a:ahLst/>
              <a:cxnLst/>
              <a:rect l="l" t="t" r="r" b="b"/>
              <a:pathLst>
                <a:path w="4545659" h="2481047">
                  <a:moveTo>
                    <a:pt x="22877" y="0"/>
                  </a:moveTo>
                  <a:lnTo>
                    <a:pt x="4522782" y="0"/>
                  </a:lnTo>
                  <a:cubicBezTo>
                    <a:pt x="4528850" y="0"/>
                    <a:pt x="4534669" y="2410"/>
                    <a:pt x="4538959" y="6700"/>
                  </a:cubicBezTo>
                  <a:cubicBezTo>
                    <a:pt x="4543249" y="10991"/>
                    <a:pt x="4545659" y="16810"/>
                    <a:pt x="4545659" y="22877"/>
                  </a:cubicBezTo>
                  <a:lnTo>
                    <a:pt x="4545659" y="2458170"/>
                  </a:lnTo>
                  <a:cubicBezTo>
                    <a:pt x="4545659" y="2464237"/>
                    <a:pt x="4543249" y="2470056"/>
                    <a:pt x="4538959" y="2474346"/>
                  </a:cubicBezTo>
                  <a:cubicBezTo>
                    <a:pt x="4534669" y="2478637"/>
                    <a:pt x="4528850" y="2481047"/>
                    <a:pt x="4522782" y="2481047"/>
                  </a:cubicBezTo>
                  <a:lnTo>
                    <a:pt x="22877" y="2481047"/>
                  </a:lnTo>
                  <a:cubicBezTo>
                    <a:pt x="16810" y="2481047"/>
                    <a:pt x="10991" y="2478637"/>
                    <a:pt x="6700" y="2474346"/>
                  </a:cubicBezTo>
                  <a:cubicBezTo>
                    <a:pt x="2410" y="2470056"/>
                    <a:pt x="0" y="2464237"/>
                    <a:pt x="0" y="2458170"/>
                  </a:cubicBezTo>
                  <a:lnTo>
                    <a:pt x="0" y="22877"/>
                  </a:lnTo>
                  <a:cubicBezTo>
                    <a:pt x="0" y="16810"/>
                    <a:pt x="2410" y="10991"/>
                    <a:pt x="6700" y="6700"/>
                  </a:cubicBezTo>
                  <a:cubicBezTo>
                    <a:pt x="10991" y="2410"/>
                    <a:pt x="16810" y="0"/>
                    <a:pt x="2287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45659" cy="2528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8600" y="5930900"/>
            <a:ext cx="10703639" cy="3922712"/>
          </a:xfrm>
          <a:custGeom>
            <a:avLst/>
            <a:gdLst/>
            <a:ahLst/>
            <a:cxnLst/>
            <a:rect l="l" t="t" r="r" b="b"/>
            <a:pathLst>
              <a:path w="10703639" h="3922712">
                <a:moveTo>
                  <a:pt x="0" y="0"/>
                </a:moveTo>
                <a:lnTo>
                  <a:pt x="10703639" y="0"/>
                </a:lnTo>
                <a:lnTo>
                  <a:pt x="10703639" y="3922712"/>
                </a:lnTo>
                <a:lnTo>
                  <a:pt x="0" y="3922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90" b="-185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1910556"/>
            <a:ext cx="16230600" cy="42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-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Trẻ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em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dưới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6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tuổi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phải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tham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gia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cùng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Bố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hoặc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Mẹ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715" y="687388"/>
            <a:ext cx="14809470" cy="5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6F66FD"/>
                </a:solidFill>
                <a:latin typeface="SVN-Gilroy" panose="00000500000000000000" pitchFamily="50" charset="0"/>
                <a:ea typeface="Gilroy Bold"/>
                <a:cs typeface="Gilroy Bold"/>
                <a:sym typeface="Gilroy Bold"/>
              </a:rPr>
              <a:t>LƯU Ý KHI TƯ VẤN SẢN PHẨM INSURLINK CARE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17854F3-1196-C991-BFE2-3BE1E15FB582}"/>
              </a:ext>
            </a:extLst>
          </p:cNvPr>
          <p:cNvSpPr txBox="1"/>
          <p:nvPr/>
        </p:nvSpPr>
        <p:spPr>
          <a:xfrm>
            <a:off x="1028700" y="2635323"/>
            <a:ext cx="16230600" cy="870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-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Trung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tâm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y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tế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,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bệnh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viện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đông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y, khoa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đông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y,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bệnh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viện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phục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hồi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chức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năng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và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khoa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phục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hồi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chức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năng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;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bệnh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viện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thuộc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danh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sách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không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được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chi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trả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sẽ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không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được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chi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trả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bồi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thường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.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D62D37F-E397-FBDE-4F55-94002A397EC9}"/>
              </a:ext>
            </a:extLst>
          </p:cNvPr>
          <p:cNvSpPr txBox="1"/>
          <p:nvPr/>
        </p:nvSpPr>
        <p:spPr>
          <a:xfrm>
            <a:off x="1016000" y="3808930"/>
            <a:ext cx="16230600" cy="42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- Chi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trả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hỗ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trợ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nằm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viện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từ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ngày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thứ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2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trở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đi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A26D978-D0F2-5675-105E-C63ABF04BE02}"/>
              </a:ext>
            </a:extLst>
          </p:cNvPr>
          <p:cNvSpPr txBox="1"/>
          <p:nvPr/>
        </p:nvSpPr>
        <p:spPr>
          <a:xfrm>
            <a:off x="1028700" y="4551176"/>
            <a:ext cx="16230600" cy="42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-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Ngày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hiệu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lực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sẽ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là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T+1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.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2EA929F1-2266-CE38-712A-C8EDF0DDCDC7}"/>
              </a:ext>
            </a:extLst>
          </p:cNvPr>
          <p:cNvSpPr txBox="1"/>
          <p:nvPr/>
        </p:nvSpPr>
        <p:spPr>
          <a:xfrm>
            <a:off x="1016000" y="5275943"/>
            <a:ext cx="16230600" cy="42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- Thông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báo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yêu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cầu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bồi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thường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trong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vòng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30 </a:t>
            </a:r>
            <a:r>
              <a:rPr lang="en-US" sz="2499" b="1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ngày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kể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từ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ngày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xảy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ra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sự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kiện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bảo</a:t>
            </a:r>
            <a:r>
              <a:rPr lang="en-US" sz="2499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 </a:t>
            </a:r>
            <a:r>
              <a:rPr lang="en-US" sz="2499" dirty="0" err="1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hiểm</a:t>
            </a:r>
            <a:r>
              <a:rPr lang="en-US" sz="2499" b="1" dirty="0">
                <a:solidFill>
                  <a:schemeClr val="tx2">
                    <a:lumMod val="75000"/>
                  </a:schemeClr>
                </a:solidFill>
                <a:latin typeface="SVN-Gilroy" panose="00000500000000000000" pitchFamily="50" charset="0"/>
                <a:ea typeface="Gilroy"/>
                <a:cs typeface="Gilroy"/>
                <a:sym typeface="Gilroy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4852" y="1790700"/>
            <a:ext cx="16039147" cy="323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Khách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hàng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A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tham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gia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bảo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hiểm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Insurlink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Care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cho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2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mẹ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con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chương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trình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5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có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hiệu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lực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từ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ngày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05/09/2024.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Đến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ngày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05/01/2025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người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con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không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may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phải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nhập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viện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vì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sốt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virus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và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nằm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điều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trị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tại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bệnh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viện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Bạch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Mai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trong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vòng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5,6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ngày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Số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tiền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mà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sản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phẩm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Insurlink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Care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sẽ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bồi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thường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trong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trường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hợp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này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là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bao </a:t>
            </a:r>
            <a:r>
              <a:rPr lang="en-US" sz="3600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nhiêu</a:t>
            </a:r>
            <a:r>
              <a:rPr lang="en-US" sz="3600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?</a:t>
            </a:r>
          </a:p>
        </p:txBody>
      </p:sp>
      <p:sp>
        <p:nvSpPr>
          <p:cNvPr id="4" name="AutoShape 4"/>
          <p:cNvSpPr/>
          <p:nvPr/>
        </p:nvSpPr>
        <p:spPr>
          <a:xfrm rot="-984980" flipV="1">
            <a:off x="362443" y="3247853"/>
            <a:ext cx="4975380" cy="387858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795314" y="12700"/>
            <a:ext cx="10553135" cy="1391780"/>
            <a:chOff x="0" y="0"/>
            <a:chExt cx="2779426" cy="366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9426" cy="366559"/>
            </a:xfrm>
            <a:custGeom>
              <a:avLst/>
              <a:gdLst/>
              <a:ahLst/>
              <a:cxnLst/>
              <a:rect l="l" t="t" r="r" b="b"/>
              <a:pathLst>
                <a:path w="2779426" h="366559">
                  <a:moveTo>
                    <a:pt x="22008" y="0"/>
                  </a:moveTo>
                  <a:lnTo>
                    <a:pt x="2757418" y="0"/>
                  </a:lnTo>
                  <a:cubicBezTo>
                    <a:pt x="2763255" y="0"/>
                    <a:pt x="2768853" y="2319"/>
                    <a:pt x="2772980" y="6446"/>
                  </a:cubicBezTo>
                  <a:cubicBezTo>
                    <a:pt x="2777108" y="10573"/>
                    <a:pt x="2779426" y="16171"/>
                    <a:pt x="2779426" y="22008"/>
                  </a:cubicBezTo>
                  <a:lnTo>
                    <a:pt x="2779426" y="344551"/>
                  </a:lnTo>
                  <a:cubicBezTo>
                    <a:pt x="2779426" y="356706"/>
                    <a:pt x="2769573" y="366559"/>
                    <a:pt x="2757418" y="366559"/>
                  </a:cubicBezTo>
                  <a:lnTo>
                    <a:pt x="22008" y="366559"/>
                  </a:lnTo>
                  <a:cubicBezTo>
                    <a:pt x="9853" y="366559"/>
                    <a:pt x="0" y="356706"/>
                    <a:pt x="0" y="344551"/>
                  </a:cubicBezTo>
                  <a:lnTo>
                    <a:pt x="0" y="22008"/>
                  </a:lnTo>
                  <a:cubicBezTo>
                    <a:pt x="0" y="9853"/>
                    <a:pt x="9853" y="0"/>
                    <a:pt x="220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F66FD">
                    <a:alpha val="100000"/>
                  </a:srgbClr>
                </a:gs>
                <a:gs pos="100000">
                  <a:srgbClr val="FBA152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79426" cy="414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99087" y="356162"/>
            <a:ext cx="10449362" cy="5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Ví</a:t>
            </a: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dụ</a:t>
            </a: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về</a:t>
            </a: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quyền</a:t>
            </a: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lợi</a:t>
            </a: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bảo</a:t>
            </a:r>
            <a:r>
              <a:rPr lang="en-US" sz="3500" b="1" dirty="0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hiểm</a:t>
            </a:r>
            <a:endParaRPr lang="en-US" sz="3500" b="1" dirty="0">
              <a:solidFill>
                <a:srgbClr val="FFFFFF"/>
              </a:solidFill>
              <a:latin typeface="SVN-Gilroy" panose="00000500000000000000" pitchFamily="50" charset="0"/>
              <a:ea typeface="Arimo Bold"/>
              <a:cs typeface="Arimo Bold"/>
              <a:sym typeface="Arimo Bold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F737B31-4159-C901-544A-BD466F3707F7}"/>
              </a:ext>
            </a:extLst>
          </p:cNvPr>
          <p:cNvSpPr txBox="1"/>
          <p:nvPr/>
        </p:nvSpPr>
        <p:spPr>
          <a:xfrm>
            <a:off x="3390900" y="5873592"/>
            <a:ext cx="11506200" cy="745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Số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tiền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bồi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thường</a:t>
            </a:r>
            <a:r>
              <a:rPr lang="en-US" sz="3600" b="1" dirty="0">
                <a:solidFill>
                  <a:srgbClr val="6F66FD"/>
                </a:solidFill>
                <a:latin typeface="SVN-Gilroy" panose="00000500000000000000" pitchFamily="50" charset="0"/>
                <a:ea typeface="Arimo Bold"/>
                <a:cs typeface="Arimo Bold"/>
                <a:sym typeface="Arimo Bold"/>
              </a:rPr>
              <a:t> = (5,6 – 1) * 1.250.000 đ = 5.750.000 đ</a:t>
            </a:r>
          </a:p>
        </p:txBody>
      </p:sp>
    </p:spTree>
    <p:extLst>
      <p:ext uri="{BB962C8B-B14F-4D97-AF65-F5344CB8AC3E}">
        <p14:creationId xmlns:p14="http://schemas.microsoft.com/office/powerpoint/2010/main" val="14843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2498</Words>
  <Application>Microsoft Office PowerPoint</Application>
  <PresentationFormat>Custom</PresentationFormat>
  <Paragraphs>272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(Body)</vt:lpstr>
      <vt:lpstr>Calibri</vt:lpstr>
      <vt:lpstr>SVN-Gilroy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full</dc:title>
  <dc:creator>Naiinger</dc:creator>
  <cp:lastModifiedBy>3 Hạ Long</cp:lastModifiedBy>
  <cp:revision>42</cp:revision>
  <dcterms:created xsi:type="dcterms:W3CDTF">2006-08-16T00:00:00Z</dcterms:created>
  <dcterms:modified xsi:type="dcterms:W3CDTF">2024-09-04T08:52:01Z</dcterms:modified>
  <dc:identifier>DAGOFqN5RbY</dc:identifier>
</cp:coreProperties>
</file>